
<file path=[Content_Types].xml><?xml version="1.0" encoding="utf-8"?>
<Types xmlns="http://schemas.openxmlformats.org/package/2006/content-types">
  <Default Extension="png" ContentType="image/png"/>
  <Default Extension="xlsm" ContentType="application/vnd.ms-excel.sheet.macroEnabled.12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48"/>
  </p:notesMasterIdLst>
  <p:sldIdLst>
    <p:sldId id="256" r:id="rId2"/>
    <p:sldId id="314" r:id="rId3"/>
    <p:sldId id="315" r:id="rId4"/>
    <p:sldId id="316" r:id="rId5"/>
    <p:sldId id="317" r:id="rId6"/>
    <p:sldId id="323" r:id="rId7"/>
    <p:sldId id="318" r:id="rId8"/>
    <p:sldId id="320" r:id="rId9"/>
    <p:sldId id="321" r:id="rId10"/>
    <p:sldId id="319" r:id="rId11"/>
    <p:sldId id="322" r:id="rId12"/>
    <p:sldId id="257" r:id="rId13"/>
    <p:sldId id="284" r:id="rId14"/>
    <p:sldId id="267" r:id="rId15"/>
    <p:sldId id="268" r:id="rId16"/>
    <p:sldId id="258" r:id="rId17"/>
    <p:sldId id="263" r:id="rId18"/>
    <p:sldId id="291" r:id="rId19"/>
    <p:sldId id="292" r:id="rId20"/>
    <p:sldId id="264" r:id="rId21"/>
    <p:sldId id="290" r:id="rId22"/>
    <p:sldId id="289" r:id="rId23"/>
    <p:sldId id="275" r:id="rId24"/>
    <p:sldId id="332" r:id="rId25"/>
    <p:sldId id="279" r:id="rId26"/>
    <p:sldId id="297" r:id="rId27"/>
    <p:sldId id="325" r:id="rId28"/>
    <p:sldId id="270" r:id="rId29"/>
    <p:sldId id="307" r:id="rId30"/>
    <p:sldId id="326" r:id="rId31"/>
    <p:sldId id="331" r:id="rId32"/>
    <p:sldId id="327" r:id="rId33"/>
    <p:sldId id="328" r:id="rId34"/>
    <p:sldId id="309" r:id="rId35"/>
    <p:sldId id="329" r:id="rId36"/>
    <p:sldId id="308" r:id="rId37"/>
    <p:sldId id="333" r:id="rId38"/>
    <p:sldId id="276" r:id="rId39"/>
    <p:sldId id="261" r:id="rId40"/>
    <p:sldId id="310" r:id="rId41"/>
    <p:sldId id="272" r:id="rId42"/>
    <p:sldId id="330" r:id="rId43"/>
    <p:sldId id="311" r:id="rId44"/>
    <p:sldId id="298" r:id="rId45"/>
    <p:sldId id="312" r:id="rId46"/>
    <p:sldId id="313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6294" autoAdjust="0"/>
    <p:restoredTop sz="94660"/>
  </p:normalViewPr>
  <p:slideViewPr>
    <p:cSldViewPr snapToGrid="0" snapToObjects="1">
      <p:cViewPr>
        <p:scale>
          <a:sx n="121" d="100"/>
          <a:sy n="121" d="100"/>
        </p:scale>
        <p:origin x="-5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.xlsm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28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Leadership Effectiveness and Climate (N=153)</a:t>
            </a:r>
          </a:p>
          <a:p>
            <a:pPr>
              <a:defRPr sz="1228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/>
              <a:t>Significant Differences (all p's &lt; .01)</a:t>
            </a:r>
          </a:p>
        </c:rich>
      </c:tx>
      <c:layout>
        <c:manualLayout>
          <c:xMode val="edge"/>
          <c:yMode val="edge"/>
          <c:x val="0.11267605633802801"/>
          <c:y val="2.01005025125628E-2"/>
        </c:manualLayout>
      </c:layout>
      <c:overlay val="0"/>
      <c:spPr>
        <a:noFill/>
        <a:ln w="21429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1.81086519114688E-2"/>
          <c:y val="0.14321608040201"/>
          <c:w val="0.63782696177062403"/>
          <c:h val="0.6984924623115580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Job Stress</c:v>
                </c:pt>
              </c:strCache>
            </c:strRef>
          </c:tx>
          <c:spPr>
            <a:ln w="10715">
              <a:solidFill>
                <a:srgbClr val="000090"/>
              </a:solidFill>
              <a:prstDash val="solid"/>
            </a:ln>
          </c:spPr>
          <c:marker>
            <c:symbol val="diamond"/>
            <c:size val="4"/>
            <c:spPr>
              <a:solidFill>
                <a:srgbClr val="63AAFE"/>
              </a:solidFill>
              <a:ln>
                <a:solidFill>
                  <a:srgbClr val="63AAFE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3.20036434156057E-3"/>
                  <c:y val="-1.89886600407483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4385120763953806E-2"/>
                  <c:y val="1.87250060024703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0" sourceLinked="0"/>
            <c:spPr>
              <a:solidFill>
                <a:srgbClr val="FFFFFF"/>
              </a:solidFill>
              <a:ln w="21429">
                <a:noFill/>
              </a:ln>
            </c:spPr>
            <c:txPr>
              <a:bodyPr/>
              <a:lstStyle/>
              <a:p>
                <a:pPr>
                  <a:defRPr sz="1012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Low Effectiveness</c:v>
                </c:pt>
                <c:pt idx="1">
                  <c:v>High Effectiveness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2.48</c:v>
                </c:pt>
                <c:pt idx="1">
                  <c:v>2.0699999999999998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Retention</c:v>
                </c:pt>
              </c:strCache>
            </c:strRef>
          </c:tx>
          <c:spPr>
            <a:ln w="10715">
              <a:solidFill>
                <a:srgbClr val="F20884"/>
              </a:solidFill>
              <a:prstDash val="solid"/>
            </a:ln>
          </c:spPr>
          <c:marker>
            <c:symbol val="square"/>
            <c:size val="4"/>
            <c:spPr>
              <a:solidFill>
                <a:srgbClr val="DD2D32"/>
              </a:solidFill>
              <a:ln>
                <a:solidFill>
                  <a:srgbClr val="DD2D32"/>
                </a:solidFill>
                <a:prstDash val="solid"/>
              </a:ln>
            </c:spPr>
          </c:marker>
          <c:dLbls>
            <c:dLbl>
              <c:idx val="1"/>
              <c:layout>
                <c:manualLayout>
                  <c:x val="-8.6336831025523503E-2"/>
                  <c:y val="-2.358667890771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1429">
                <a:noFill/>
              </a:ln>
            </c:spPr>
            <c:txPr>
              <a:bodyPr/>
              <a:lstStyle/>
              <a:p>
                <a:pPr>
                  <a:defRPr sz="1012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Low Effectiveness</c:v>
                </c:pt>
                <c:pt idx="1">
                  <c:v>High Effectiveness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1.25</c:v>
                </c:pt>
                <c:pt idx="1">
                  <c:v>1.51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Satisfaction</c:v>
                </c:pt>
              </c:strCache>
            </c:strRef>
          </c:tx>
          <c:spPr>
            <a:ln w="10715">
              <a:solidFill>
                <a:srgbClr val="FF6600"/>
              </a:solidFill>
              <a:prstDash val="solid"/>
            </a:ln>
          </c:spPr>
          <c:marker>
            <c:symbol val="star"/>
            <c:size val="4"/>
            <c:spPr>
              <a:solidFill>
                <a:srgbClr val="FCF305"/>
              </a:solidFill>
              <a:ln>
                <a:solidFill>
                  <a:srgbClr val="FCF305"/>
                </a:solidFill>
                <a:prstDash val="solid"/>
              </a:ln>
            </c:spPr>
          </c:marker>
          <c:dPt>
            <c:idx val="0"/>
            <c:marker>
              <c:symbol val="diamond"/>
              <c:size val="4"/>
            </c:marker>
            <c:bubble3D val="0"/>
          </c:dPt>
          <c:dLbls>
            <c:dLbl>
              <c:idx val="1"/>
              <c:layout>
                <c:manualLayout>
                  <c:x val="-8.8348903460130898E-2"/>
                  <c:y val="-2.78076172308375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1429">
                <a:noFill/>
              </a:ln>
            </c:spPr>
            <c:txPr>
              <a:bodyPr/>
              <a:lstStyle/>
              <a:p>
                <a:pPr>
                  <a:defRPr sz="1012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Sheet1!$B$1:$C$1</c:f>
              <c:strCache>
                <c:ptCount val="2"/>
                <c:pt idx="0">
                  <c:v>Low Effectiveness</c:v>
                </c:pt>
                <c:pt idx="1">
                  <c:v>High Effectiveness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1.78</c:v>
                </c:pt>
                <c:pt idx="1">
                  <c:v>2.39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3801088"/>
        <c:axId val="93815168"/>
      </c:lineChart>
      <c:catAx>
        <c:axId val="93801088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67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3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l-GR"/>
          </a:p>
        </c:txPr>
        <c:crossAx val="93815168"/>
        <c:crosses val="autoZero"/>
        <c:auto val="1"/>
        <c:lblAlgn val="ctr"/>
        <c:lblOffset val="100"/>
        <c:tickLblSkip val="1"/>
        <c:tickMarkSkip val="3"/>
        <c:noMultiLvlLbl val="0"/>
      </c:catAx>
      <c:valAx>
        <c:axId val="93815168"/>
        <c:scaling>
          <c:orientation val="minMax"/>
          <c:max val="3"/>
          <c:min val="1"/>
        </c:scaling>
        <c:delete val="0"/>
        <c:axPos val="r"/>
        <c:majorGridlines>
          <c:spPr>
            <a:ln w="2679">
              <a:solidFill>
                <a:srgbClr val="000000"/>
              </a:solidFill>
              <a:prstDash val="lg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267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12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l-GR"/>
          </a:p>
        </c:txPr>
        <c:crossAx val="93801088"/>
        <c:crosses val="autoZero"/>
        <c:crossBetween val="between"/>
        <c:majorUnit val="1"/>
        <c:minorUnit val="1"/>
      </c:valAx>
      <c:spPr>
        <a:solidFill>
          <a:srgbClr val="FFFFFF"/>
        </a:solidFill>
        <a:ln w="10715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0221327967806801"/>
          <c:y val="0.38190954773869301"/>
          <c:w val="0.29175050301810901"/>
          <c:h val="0.183417085427136"/>
        </c:manualLayout>
      </c:layout>
      <c:overlay val="0"/>
      <c:spPr>
        <a:solidFill>
          <a:srgbClr val="FFFFFF"/>
        </a:solidFill>
        <a:ln w="2679">
          <a:solidFill>
            <a:srgbClr val="000000"/>
          </a:solidFill>
          <a:prstDash val="solid"/>
        </a:ln>
      </c:spPr>
      <c:txPr>
        <a:bodyPr/>
        <a:lstStyle/>
        <a:p>
          <a:pPr>
            <a:defRPr sz="1472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0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l-G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1F654-55E0-C445-A680-BF39D06A9B48}" type="datetimeFigureOut">
              <a:rPr lang="en-US" smtClean="0"/>
              <a:t>5/4/2015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DB1C55-0564-C649-9482-C45EC7863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81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Monday, May 04,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Monday, May 04,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Monday, May 04,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Monday, May 04,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Monday, May 04,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Monday, May 04,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Monday, May 04,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Monday, May 04,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Monday, May 04,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Monday, May 04,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Monday, May 04,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Monday, May 04,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4000" dirty="0" smtClean="0">
                <a:solidFill>
                  <a:schemeClr val="tx1"/>
                </a:solidFill>
              </a:rPr>
              <a:t>Η </a:t>
            </a:r>
            <a:r>
              <a:rPr lang="el-GR" sz="4000" dirty="0">
                <a:solidFill>
                  <a:schemeClr val="tx1"/>
                </a:solidFill>
              </a:rPr>
              <a:t>ΗΓΕΣΙΑ ΚΑΙ Η ΣΗΜΑΣΙΑ ΤΗΣ ΓΙΑ ΤΗΝ </a:t>
            </a:r>
            <a:r>
              <a:rPr lang="el-GR" sz="4000" dirty="0" smtClean="0">
                <a:solidFill>
                  <a:schemeClr val="tx1"/>
                </a:solidFill>
              </a:rPr>
              <a:t>ΑΝΤΙΜΕΤΩΠΙΣΗ </a:t>
            </a:r>
            <a:r>
              <a:rPr lang="el-GR" sz="4000" dirty="0">
                <a:solidFill>
                  <a:schemeClr val="tx1"/>
                </a:solidFill>
              </a:rPr>
              <a:t>ΤΟΥ ΣΤΡΕΣ ΣΤΟΝ ΕΡΓΑΣΙΑΚΟ ΧΩΡΟ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Κωνσταντίνος Περρωτής, </a:t>
            </a:r>
            <a:r>
              <a:rPr lang="en-US" dirty="0" smtClean="0"/>
              <a:t>PhD</a:t>
            </a:r>
          </a:p>
          <a:p>
            <a:r>
              <a:rPr lang="el-GR" dirty="0" smtClean="0"/>
              <a:t>Ψυχολόγος-Εργασιακός Ψυχολόγος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01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ΤΥΠΟΙ ΗΓΕΣΙΑΣ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5252"/>
            <a:ext cx="8229600" cy="512174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l-GR" b="1" dirty="0" smtClean="0"/>
              <a:t>Χαρισματική Ηγεσία/</a:t>
            </a:r>
            <a:r>
              <a:rPr lang="en-US" b="1" dirty="0" smtClean="0"/>
              <a:t>Charismatic Leadership </a:t>
            </a:r>
            <a:endParaRPr lang="el-GR" b="1" dirty="0" smtClean="0"/>
          </a:p>
          <a:p>
            <a:pPr marL="0" indent="0" algn="ctr">
              <a:buNone/>
            </a:pPr>
            <a:r>
              <a:rPr lang="en-US" b="1" dirty="0" smtClean="0"/>
              <a:t>(</a:t>
            </a:r>
            <a:r>
              <a:rPr lang="el-GR" b="1" dirty="0" smtClean="0"/>
              <a:t>DenHartog,</a:t>
            </a:r>
            <a:r>
              <a:rPr lang="en-US" b="1" dirty="0" smtClean="0"/>
              <a:t> </a:t>
            </a:r>
            <a:r>
              <a:rPr lang="el-GR" b="1" dirty="0" smtClean="0"/>
              <a:t>House</a:t>
            </a:r>
            <a:r>
              <a:rPr lang="en-US" b="1" dirty="0" smtClean="0"/>
              <a:t> &amp; </a:t>
            </a:r>
            <a:r>
              <a:rPr lang="el-GR" b="1" dirty="0" smtClean="0"/>
              <a:t>Hanges</a:t>
            </a:r>
            <a:r>
              <a:rPr lang="en-US" b="1" dirty="0" smtClean="0"/>
              <a:t>, </a:t>
            </a:r>
            <a:r>
              <a:rPr lang="el-GR" b="1" dirty="0" smtClean="0"/>
              <a:t>1999)</a:t>
            </a:r>
            <a:endParaRPr lang="en-US" b="1" dirty="0"/>
          </a:p>
          <a:p>
            <a:r>
              <a:rPr lang="el-GR" dirty="0" smtClean="0"/>
              <a:t>Τα χαρακτηριστικά της Χαρισματικής Ηγεσίας είναι: </a:t>
            </a:r>
          </a:p>
          <a:p>
            <a:pPr>
              <a:buFont typeface="Wingdings" charset="2"/>
              <a:buChar char="Ø"/>
            </a:pPr>
            <a:r>
              <a:rPr lang="el-GR" dirty="0"/>
              <a:t>Δ</a:t>
            </a:r>
            <a:r>
              <a:rPr lang="el-GR" dirty="0" smtClean="0"/>
              <a:t>έσμευση</a:t>
            </a:r>
          </a:p>
          <a:p>
            <a:pPr>
              <a:buFont typeface="Wingdings" charset="2"/>
              <a:buChar char="Ø"/>
            </a:pPr>
            <a:r>
              <a:rPr lang="el-GR" dirty="0"/>
              <a:t>Α</a:t>
            </a:r>
            <a:r>
              <a:rPr lang="el-GR" dirty="0" smtClean="0"/>
              <a:t>φοσίωση</a:t>
            </a:r>
          </a:p>
          <a:p>
            <a:pPr>
              <a:buFont typeface="Wingdings" charset="2"/>
              <a:buChar char="Ø"/>
            </a:pPr>
            <a:r>
              <a:rPr lang="el-GR" dirty="0"/>
              <a:t>Ε</a:t>
            </a:r>
            <a:r>
              <a:rPr lang="el-GR" dirty="0" smtClean="0"/>
              <a:t>μπιστοσύνη</a:t>
            </a:r>
          </a:p>
          <a:p>
            <a:pPr>
              <a:buFont typeface="Wingdings" charset="2"/>
              <a:buChar char="Ø"/>
            </a:pPr>
            <a:r>
              <a:rPr lang="el-GR" dirty="0"/>
              <a:t>Ε</a:t>
            </a:r>
            <a:r>
              <a:rPr lang="el-GR" dirty="0" smtClean="0"/>
              <a:t>μπνευση</a:t>
            </a:r>
          </a:p>
          <a:p>
            <a:pPr>
              <a:buFont typeface="Wingdings" charset="2"/>
              <a:buChar char="Ø"/>
            </a:pPr>
            <a:r>
              <a:rPr lang="el-GR" dirty="0" smtClean="0"/>
              <a:t>Θαυμασμό</a:t>
            </a:r>
          </a:p>
          <a:p>
            <a:pPr>
              <a:buFont typeface="Wingdings" charset="2"/>
              <a:buChar char="Ø"/>
            </a:pPr>
            <a:r>
              <a:rPr lang="el-GR" dirty="0" smtClean="0"/>
              <a:t>Κίνητρο</a:t>
            </a:r>
          </a:p>
          <a:p>
            <a:pPr>
              <a:buFont typeface="Wingdings" charset="2"/>
              <a:buChar char="Ø"/>
            </a:pPr>
            <a:r>
              <a:rPr lang="el-GR" dirty="0"/>
              <a:t>Α</a:t>
            </a:r>
            <a:r>
              <a:rPr lang="el-GR" dirty="0" smtClean="0"/>
              <a:t>νάληψη </a:t>
            </a:r>
            <a:r>
              <a:rPr lang="el-GR" dirty="0"/>
              <a:t>Ρ</a:t>
            </a:r>
            <a:r>
              <a:rPr lang="el-GR" dirty="0" smtClean="0"/>
              <a:t>ίσκου</a:t>
            </a:r>
            <a:endParaRPr lang="el-GR" dirty="0"/>
          </a:p>
          <a:p>
            <a:pPr>
              <a:buFont typeface="Wingdings" charset="2"/>
              <a:buChar char="Ø"/>
            </a:pPr>
            <a:r>
              <a:rPr lang="el-GR" dirty="0" smtClean="0"/>
              <a:t>Όραμα και Ικανότητα Μετάδοσης</a:t>
            </a:r>
          </a:p>
          <a:p>
            <a:pPr>
              <a:buFont typeface="Wingdings" charset="2"/>
              <a:buChar char="Ø"/>
            </a:pPr>
            <a:r>
              <a:rPr lang="el-GR" dirty="0" smtClean="0"/>
              <a:t>Ευαισθησία </a:t>
            </a:r>
            <a:r>
              <a:rPr lang="el-GR" dirty="0"/>
              <a:t>στις Α</a:t>
            </a:r>
            <a:r>
              <a:rPr lang="el-GR" dirty="0" smtClean="0"/>
              <a:t>νάγκες του Προσωπικού </a:t>
            </a:r>
            <a:endParaRPr lang="en-US" dirty="0" smtClean="0"/>
          </a:p>
          <a:p>
            <a:r>
              <a:rPr lang="el-GR" dirty="0" smtClean="0"/>
              <a:t>Η </a:t>
            </a:r>
            <a:r>
              <a:rPr lang="el-GR" dirty="0"/>
              <a:t>Χ</a:t>
            </a:r>
            <a:r>
              <a:rPr lang="el-GR" dirty="0" smtClean="0"/>
              <a:t>αρισματική </a:t>
            </a:r>
            <a:r>
              <a:rPr lang="el-GR" dirty="0"/>
              <a:t>Η</a:t>
            </a:r>
            <a:r>
              <a:rPr lang="el-GR" dirty="0" smtClean="0"/>
              <a:t>γεσία δίνει εργασιακή ικανοποίηση και κίνητρο στο προσωπικό έτσι ώστε να κάνει την έξτρα προσπάθεια με Σωματικό και Ψυχολογικό κόστος, </a:t>
            </a:r>
            <a:r>
              <a:rPr lang="el-GR" dirty="0"/>
              <a:t>πέρα </a:t>
            </a:r>
            <a:r>
              <a:rPr lang="el-GR" dirty="0">
                <a:solidFill>
                  <a:srgbClr val="292934"/>
                </a:solidFill>
              </a:rPr>
              <a:t>από τα οποιαδήποτε προσωπικά συμφέροντα, για το καλό του Οργανισμού. </a:t>
            </a:r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19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ΗΓΕΣΙΑ ΚΑΙ ΣΤΡΕΣ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Το Εργασιακό </a:t>
            </a:r>
            <a:r>
              <a:rPr lang="el-GR" dirty="0">
                <a:solidFill>
                  <a:srgbClr val="292934"/>
                </a:solidFill>
              </a:rPr>
              <a:t>Στρες αποτελεί ένα επίκαιρο </a:t>
            </a:r>
            <a:r>
              <a:rPr lang="el-GR" dirty="0"/>
              <a:t>και σημαντικό θέμα για τους </a:t>
            </a:r>
            <a:r>
              <a:rPr lang="el-GR" dirty="0" smtClean="0"/>
              <a:t>Ηγέτες </a:t>
            </a:r>
            <a:r>
              <a:rPr lang="el-GR" dirty="0"/>
              <a:t>(Ganster, 2005</a:t>
            </a:r>
            <a:r>
              <a:rPr lang="el-GR" dirty="0" smtClean="0"/>
              <a:t>).</a:t>
            </a:r>
            <a:endParaRPr lang="en-US" dirty="0"/>
          </a:p>
          <a:p>
            <a:r>
              <a:rPr lang="el-GR" dirty="0" smtClean="0"/>
              <a:t>Εκτιμάται </a:t>
            </a:r>
            <a:r>
              <a:rPr lang="el-GR" dirty="0"/>
              <a:t>ότι το </a:t>
            </a:r>
            <a:r>
              <a:rPr lang="el-GR" dirty="0" smtClean="0"/>
              <a:t>Εργασιακό Στρες κοστίζει </a:t>
            </a:r>
            <a:r>
              <a:rPr lang="el-GR" dirty="0"/>
              <a:t>δισεκατομμύρια </a:t>
            </a:r>
            <a:r>
              <a:rPr lang="el-GR" dirty="0" smtClean="0"/>
              <a:t>ετησίως </a:t>
            </a:r>
            <a:r>
              <a:rPr lang="el-GR" dirty="0"/>
              <a:t>σε απώλεια </a:t>
            </a:r>
            <a:r>
              <a:rPr lang="el-GR" dirty="0" smtClean="0"/>
              <a:t>παραγωγικότητας και έξοδα </a:t>
            </a:r>
            <a:r>
              <a:rPr lang="el-GR" dirty="0"/>
              <a:t>ιατρικής περίθαλψης </a:t>
            </a:r>
            <a:r>
              <a:rPr lang="el-GR" dirty="0" smtClean="0"/>
              <a:t>λόγω Στρες (</a:t>
            </a:r>
            <a:r>
              <a:rPr lang="en-US" dirty="0" smtClean="0"/>
              <a:t>NIOSH, </a:t>
            </a:r>
            <a:r>
              <a:rPr lang="el-GR" dirty="0" smtClean="0"/>
              <a:t>2005).</a:t>
            </a:r>
          </a:p>
          <a:p>
            <a:r>
              <a:rPr lang="el-GR" dirty="0" smtClean="0"/>
              <a:t>Πράγματικά, </a:t>
            </a:r>
            <a:r>
              <a:rPr lang="el-GR" dirty="0"/>
              <a:t>οι σημερινές </a:t>
            </a:r>
            <a:r>
              <a:rPr lang="el-GR" dirty="0" smtClean="0"/>
              <a:t>συνθήκες εργασίας είναι πιο απαιτητικές από ποτέ, δημιουργώντας αυξημένη πίεση στο προσωπικό (Sparks</a:t>
            </a:r>
            <a:r>
              <a:rPr lang="el-GR" dirty="0"/>
              <a:t>, </a:t>
            </a:r>
            <a:r>
              <a:rPr lang="el-GR" dirty="0" smtClean="0"/>
              <a:t>Faragher &amp; Cooper, 2001). </a:t>
            </a:r>
          </a:p>
          <a:p>
            <a:r>
              <a:rPr lang="el-GR" dirty="0" smtClean="0"/>
              <a:t>Ενώ </a:t>
            </a:r>
            <a:r>
              <a:rPr lang="el-GR" dirty="0"/>
              <a:t>όλοι οι εργαζόμενοι </a:t>
            </a:r>
            <a:r>
              <a:rPr lang="el-GR" dirty="0" smtClean="0"/>
              <a:t>απειλούνται από το </a:t>
            </a:r>
            <a:r>
              <a:rPr lang="el-GR" dirty="0"/>
              <a:t>εργασιακό </a:t>
            </a:r>
            <a:r>
              <a:rPr lang="el-GR" dirty="0" smtClean="0"/>
              <a:t>Στρες, </a:t>
            </a:r>
            <a:r>
              <a:rPr lang="el-GR" dirty="0"/>
              <a:t>οι </a:t>
            </a:r>
            <a:r>
              <a:rPr lang="el-GR" dirty="0" smtClean="0"/>
              <a:t>Ηγέτες </a:t>
            </a:r>
            <a:r>
              <a:rPr lang="el-GR" dirty="0"/>
              <a:t>τείνουν να </a:t>
            </a:r>
            <a:r>
              <a:rPr lang="el-GR" dirty="0" smtClean="0"/>
              <a:t>απειλούνται περισσότερο </a:t>
            </a:r>
            <a:r>
              <a:rPr lang="el-GR" dirty="0"/>
              <a:t>λόγω των υψηλών </a:t>
            </a:r>
            <a:r>
              <a:rPr lang="el-GR" dirty="0" smtClean="0"/>
              <a:t>απαιτήσεων </a:t>
            </a:r>
            <a:r>
              <a:rPr lang="el-GR" dirty="0"/>
              <a:t>και ευθυνών που σχετίζονται με την ηγετική </a:t>
            </a:r>
            <a:r>
              <a:rPr lang="el-GR" dirty="0" smtClean="0"/>
              <a:t>θέση και λόγω ότι καλούνται να διαχειριστούν και τα επίπεδα Στρες του προσωπικού (Hambrick, Finkelstein &amp; Mooney, 2005; </a:t>
            </a:r>
            <a:r>
              <a:rPr lang="en-US" dirty="0" smtClean="0"/>
              <a:t>Sparks</a:t>
            </a:r>
            <a:r>
              <a:rPr lang="el-GR" dirty="0" smtClean="0"/>
              <a:t> </a:t>
            </a:r>
            <a:r>
              <a:rPr lang="el-GR" dirty="0"/>
              <a:t>et </a:t>
            </a:r>
            <a:r>
              <a:rPr lang="el-GR" dirty="0" smtClean="0"/>
              <a:t>al</a:t>
            </a:r>
            <a:r>
              <a:rPr lang="en-US" dirty="0" smtClean="0"/>
              <a:t>.</a:t>
            </a:r>
            <a:r>
              <a:rPr lang="el-GR" dirty="0" smtClean="0"/>
              <a:t>, 2001).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Ο ΟΡΙΣΜΟΣ ΤΟΥ ΣΤΡΕΣ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Στις σύγχρονες κοινωνίες του 21ου </a:t>
            </a:r>
            <a:r>
              <a:rPr lang="el-GR" dirty="0" smtClean="0"/>
              <a:t>αιώνα, </a:t>
            </a:r>
            <a:r>
              <a:rPr lang="el-GR" dirty="0"/>
              <a:t>όπου ο ρυθμός </a:t>
            </a:r>
            <a:r>
              <a:rPr lang="el-GR" dirty="0" smtClean="0"/>
              <a:t>της </a:t>
            </a:r>
            <a:r>
              <a:rPr lang="el-GR" dirty="0"/>
              <a:t>ζωής </a:t>
            </a:r>
            <a:r>
              <a:rPr lang="el-GR" dirty="0" smtClean="0"/>
              <a:t>έχει γίνει πολύ γρήγορος, το </a:t>
            </a:r>
            <a:r>
              <a:rPr lang="el-GR" dirty="0"/>
              <a:t>Σ</a:t>
            </a:r>
            <a:r>
              <a:rPr lang="el-GR" dirty="0" smtClean="0"/>
              <a:t>τρες </a:t>
            </a:r>
            <a:r>
              <a:rPr lang="el-GR" dirty="0"/>
              <a:t>φαίνεται </a:t>
            </a:r>
            <a:r>
              <a:rPr lang="el-GR" dirty="0" smtClean="0"/>
              <a:t>να έχει </a:t>
            </a:r>
            <a:r>
              <a:rPr lang="el-GR" dirty="0"/>
              <a:t>γίνει αναπόσπαστο μέρος της ανθρώπινης </a:t>
            </a:r>
            <a:r>
              <a:rPr lang="el-GR" dirty="0" smtClean="0"/>
              <a:t>ζωής.</a:t>
            </a:r>
            <a:endParaRPr lang="en-US" dirty="0" smtClean="0"/>
          </a:p>
          <a:p>
            <a:r>
              <a:rPr lang="el-GR" dirty="0" smtClean="0"/>
              <a:t>Σύμφωνα με τον Παγκόσμιο Οργανισμό Υγείας (</a:t>
            </a:r>
            <a:r>
              <a:rPr lang="en-US" dirty="0" smtClean="0"/>
              <a:t>WHO; 2001), </a:t>
            </a:r>
            <a:r>
              <a:rPr lang="el-GR" dirty="0"/>
              <a:t>οι </a:t>
            </a:r>
            <a:r>
              <a:rPr lang="el-GR" dirty="0">
                <a:solidFill>
                  <a:srgbClr val="292934"/>
                </a:solidFill>
              </a:rPr>
              <a:t>ασθένειες που συσχετίζονται με το Στρες αποτελούν την κυριότερη αιτία πρόωρων θανάτων στην Ευρώπη.</a:t>
            </a:r>
          </a:p>
          <a:p>
            <a:r>
              <a:rPr lang="el-GR" dirty="0" smtClean="0"/>
              <a:t>Ο </a:t>
            </a:r>
            <a:r>
              <a:rPr lang="el-GR" dirty="0"/>
              <a:t>όρος </a:t>
            </a:r>
            <a:r>
              <a:rPr lang="el-GR" dirty="0" smtClean="0"/>
              <a:t>Στρες </a:t>
            </a:r>
            <a:r>
              <a:rPr lang="el-GR" dirty="0"/>
              <a:t>εμφανίστηκε για πρώτη φορά στην Ευρώπη το 14ο αιώνα </a:t>
            </a:r>
            <a:r>
              <a:rPr lang="el-GR" dirty="0" smtClean="0"/>
              <a:t>από </a:t>
            </a:r>
            <a:r>
              <a:rPr lang="el-GR" dirty="0"/>
              <a:t>τη λατινική λέξη </a:t>
            </a:r>
            <a:r>
              <a:rPr lang="el-GR" dirty="0" smtClean="0"/>
              <a:t>‘</a:t>
            </a:r>
            <a:r>
              <a:rPr lang="el-GR" i="1" dirty="0" smtClean="0"/>
              <a:t>stringere</a:t>
            </a:r>
            <a:r>
              <a:rPr lang="el-GR" dirty="0" smtClean="0"/>
              <a:t>’, </a:t>
            </a:r>
            <a:r>
              <a:rPr lang="el-GR" dirty="0"/>
              <a:t>η οποία σημαίνει </a:t>
            </a:r>
            <a:r>
              <a:rPr lang="el-GR" dirty="0" smtClean="0"/>
              <a:t>τραβώ σφιχτά (Keil, 2004).</a:t>
            </a:r>
            <a:endParaRPr lang="en-US" dirty="0" smtClean="0"/>
          </a:p>
          <a:p>
            <a:r>
              <a:rPr lang="el-GR" dirty="0"/>
              <a:t>Το Στρες </a:t>
            </a:r>
            <a:r>
              <a:rPr lang="el-GR" dirty="0">
                <a:solidFill>
                  <a:srgbClr val="292934"/>
                </a:solidFill>
              </a:rPr>
              <a:t>οφείλεται στην έλλειψη ισορροπίας μεταξύ των απαιτήσεων της καθημερινότητας</a:t>
            </a:r>
            <a:r>
              <a:rPr lang="en-GB" dirty="0">
                <a:solidFill>
                  <a:srgbClr val="292934"/>
                </a:solidFill>
              </a:rPr>
              <a:t>/</a:t>
            </a:r>
            <a:r>
              <a:rPr lang="el-GR" dirty="0">
                <a:solidFill>
                  <a:srgbClr val="292934"/>
                </a:solidFill>
              </a:rPr>
              <a:t>περιβάλλοντος και των ικανοτήτων του ατόμου να ανταπεξέλθει σ</a:t>
            </a:r>
            <a:r>
              <a:rPr lang="en-GB" dirty="0">
                <a:solidFill>
                  <a:srgbClr val="292934"/>
                </a:solidFill>
              </a:rPr>
              <a:t>’ </a:t>
            </a:r>
            <a:r>
              <a:rPr lang="el-GR" dirty="0">
                <a:solidFill>
                  <a:srgbClr val="292934"/>
                </a:solidFill>
              </a:rPr>
              <a:t>αυτές (</a:t>
            </a:r>
            <a:r>
              <a:rPr lang="en-US" dirty="0">
                <a:solidFill>
                  <a:srgbClr val="292934"/>
                </a:solidFill>
              </a:rPr>
              <a:t>Cooper &amp; Payne, 1988).</a:t>
            </a:r>
            <a:endParaRPr lang="el-GR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8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ΘΕΤΙΚΟ </a:t>
            </a:r>
            <a:r>
              <a:rPr lang="el-GR" dirty="0"/>
              <a:t>ΚΑΙ </a:t>
            </a:r>
            <a:r>
              <a:rPr lang="el-GR" dirty="0" smtClean="0"/>
              <a:t>ΑΡΝΗΤΙΚΟ </a:t>
            </a:r>
            <a:r>
              <a:rPr lang="el-GR" dirty="0"/>
              <a:t>ΣΤΡΕΣ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Το Στρες, εώς ένα σημείο έχει ευεργετικά αποτελέσματα </a:t>
            </a:r>
            <a:r>
              <a:rPr lang="en-US" sz="2800" dirty="0" smtClean="0"/>
              <a:t>(Eustress) </a:t>
            </a:r>
            <a:r>
              <a:rPr lang="el-GR" sz="2800" dirty="0" smtClean="0"/>
              <a:t>και βελτιώνει την απόδοση, αφού μας κάνει ενεργητικούς, δημιουργικούς και παραγωγικούς (</a:t>
            </a:r>
            <a:r>
              <a:rPr lang="en-US" sz="2800" dirty="0" smtClean="0"/>
              <a:t>Fontana, 1995).</a:t>
            </a:r>
          </a:p>
          <a:p>
            <a:r>
              <a:rPr lang="el-GR" sz="2800" dirty="0"/>
              <a:t>Όταν όμως τα επίπεδα του Στρες ξεπερνούν κάποια όρια, </a:t>
            </a:r>
            <a:r>
              <a:rPr lang="el-GR" sz="2800" dirty="0">
                <a:solidFill>
                  <a:srgbClr val="292934"/>
                </a:solidFill>
              </a:rPr>
              <a:t>τότε μιλάμε για αρνητικό Στρες (</a:t>
            </a:r>
            <a:r>
              <a:rPr lang="en-US" sz="2800" dirty="0">
                <a:solidFill>
                  <a:srgbClr val="292934"/>
                </a:solidFill>
              </a:rPr>
              <a:t>Distress) </a:t>
            </a:r>
            <a:r>
              <a:rPr lang="el-GR" sz="2800" dirty="0">
                <a:solidFill>
                  <a:srgbClr val="292934"/>
                </a:solidFill>
              </a:rPr>
              <a:t>όπου οι ευεργετικές δυνατότητες του </a:t>
            </a:r>
            <a:r>
              <a:rPr lang="el-GR" sz="2800" dirty="0"/>
              <a:t>χάνονται και το Στρες γίνεται επιβλαβές για το άτομο (</a:t>
            </a:r>
            <a:r>
              <a:rPr lang="en-US" sz="2800" dirty="0"/>
              <a:t>Cooper, Cooper &amp; </a:t>
            </a:r>
            <a:r>
              <a:rPr lang="en-US" sz="2800" dirty="0" err="1"/>
              <a:t>Eaker</a:t>
            </a:r>
            <a:r>
              <a:rPr lang="en-US" sz="2800" dirty="0"/>
              <a:t>, 1988).</a:t>
            </a:r>
          </a:p>
        </p:txBody>
      </p:sp>
    </p:spTree>
    <p:extLst>
      <p:ext uri="{BB962C8B-B14F-4D97-AF65-F5344CB8AC3E}">
        <p14:creationId xmlns:p14="http://schemas.microsoft.com/office/powerpoint/2010/main" val="105009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465"/>
            <a:ext cx="8229600" cy="65499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ΘΕΤΙΚΟ ΚΑΙ ΑΡΝΗΤΙΚΟ ΣΤΡΕΣ </a:t>
            </a:r>
            <a:endParaRPr lang="en-US" dirty="0"/>
          </a:p>
        </p:txBody>
      </p:sp>
      <p:pic>
        <p:nvPicPr>
          <p:cNvPr id="4" name="Εικόνα 2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t="6328" b="4518"/>
          <a:stretch/>
        </p:blipFill>
        <p:spPr bwMode="auto">
          <a:xfrm>
            <a:off x="457200" y="1386455"/>
            <a:ext cx="6944950" cy="457454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57200" y="5960998"/>
            <a:ext cx="489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</a:t>
            </a:r>
            <a:r>
              <a:rPr lang="en-US" dirty="0"/>
              <a:t>Selye, 1979; Cooper &amp; Payne, 1988)</a:t>
            </a:r>
          </a:p>
        </p:txBody>
      </p:sp>
    </p:spTree>
    <p:extLst>
      <p:ext uri="{BB962C8B-B14F-4D97-AF65-F5344CB8AC3E}">
        <p14:creationId xmlns:p14="http://schemas.microsoft.com/office/powerpoint/2010/main" val="41192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ΕΡΓΑΣΙΑΚΟ ΣΤΡΕΣ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εργασιακό Στρες δημιουργείται </a:t>
            </a:r>
            <a:r>
              <a:rPr lang="el-GR" dirty="0"/>
              <a:t>όταν οι απαιτήσεις </a:t>
            </a:r>
            <a:r>
              <a:rPr lang="el-GR" dirty="0" smtClean="0"/>
              <a:t>στον χώρο εργασίας </a:t>
            </a:r>
            <a:r>
              <a:rPr lang="el-GR" dirty="0"/>
              <a:t>είναι πέρα ​​από την ικανότητα του εργαζομένου να </a:t>
            </a:r>
            <a:r>
              <a:rPr lang="el-GR" dirty="0" smtClean="0"/>
              <a:t>τις αντιμετωπίσει και όταν ο εργαζόμενος δεν λαμβάνει την σωστή υποστήριξη.</a:t>
            </a:r>
          </a:p>
          <a:p>
            <a:r>
              <a:rPr lang="el-GR" dirty="0" smtClean="0"/>
              <a:t>Είναι η στιγμή που ο εργαζόμενος εισέρχεται στην                                     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‘Αρένα του Στρες’ (</a:t>
            </a:r>
            <a:r>
              <a:rPr lang="en-US" dirty="0" smtClean="0"/>
              <a:t>Cooper &amp; Cartwright, 2002).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stress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687" y="4064427"/>
            <a:ext cx="5241409" cy="262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83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ΕΡΓΑΣΙΑΚΟ ΣΤΡΕΣ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Πάνω από το ήμισυ των Ευρωπαίων εργαζομένων αναφέρουν ότι </a:t>
            </a:r>
            <a:r>
              <a:rPr lang="el-GR" dirty="0" smtClean="0"/>
              <a:t>υπάρχουν υψηλά επίπεδα Στρες στον </a:t>
            </a:r>
            <a:r>
              <a:rPr lang="el-GR" dirty="0"/>
              <a:t>χώρο εργασίας </a:t>
            </a:r>
            <a:r>
              <a:rPr lang="el-GR" dirty="0" smtClean="0"/>
              <a:t>τους.</a:t>
            </a:r>
            <a:endParaRPr lang="el-GR" dirty="0"/>
          </a:p>
          <a:p>
            <a:r>
              <a:rPr lang="el-GR" dirty="0"/>
              <a:t>Το </a:t>
            </a:r>
            <a:r>
              <a:rPr lang="el-GR" dirty="0" smtClean="0"/>
              <a:t>Στρες </a:t>
            </a:r>
            <a:r>
              <a:rPr lang="el-GR" dirty="0"/>
              <a:t>θεωρείται ότι συνεισφέρει περίπου σ</a:t>
            </a:r>
            <a:r>
              <a:rPr lang="el-GR" dirty="0" smtClean="0"/>
              <a:t>το </a:t>
            </a:r>
            <a:r>
              <a:rPr lang="el-GR" dirty="0"/>
              <a:t>ήμισυ του συνόλου των χαμένων εργάσιμων </a:t>
            </a:r>
            <a:r>
              <a:rPr lang="el-GR" dirty="0" smtClean="0"/>
              <a:t>ημερών, </a:t>
            </a:r>
            <a:r>
              <a:rPr lang="el-GR" dirty="0"/>
              <a:t>μαζί με άλλους ψυχοκοινωνικούς </a:t>
            </a:r>
            <a:r>
              <a:rPr lang="el-GR" dirty="0" smtClean="0"/>
              <a:t>κινδύνους.</a:t>
            </a:r>
            <a:endParaRPr lang="el-GR" dirty="0"/>
          </a:p>
          <a:p>
            <a:r>
              <a:rPr lang="el-GR" dirty="0"/>
              <a:t>Περίπου 4 στους 10 εργαζόμενους πιστεύουν ότι </a:t>
            </a:r>
            <a:r>
              <a:rPr lang="el-GR" dirty="0" smtClean="0"/>
              <a:t>δεν υπάρχει σωστή πρόληψη του Στρες στον </a:t>
            </a:r>
            <a:r>
              <a:rPr lang="el-GR" dirty="0"/>
              <a:t>χώρο εργασίας </a:t>
            </a:r>
            <a:r>
              <a:rPr lang="el-GR" dirty="0" smtClean="0"/>
              <a:t>τους.</a:t>
            </a:r>
          </a:p>
          <a:p>
            <a:r>
              <a:rPr lang="el-GR" dirty="0" smtClean="0"/>
              <a:t>Τα παραπάνω στατιστικά στοιχεία φανερώνουν ότι υπάρχει μια επείγουσα ανάγκη για προληπτικά μέτρα που θα προάγουν την έννοια της υγιούς εργασίας (</a:t>
            </a:r>
            <a:r>
              <a:rPr lang="en-US" dirty="0" smtClean="0"/>
              <a:t>Cooper &amp; Cartwright, 2002)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987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dirty="0"/>
              <a:t>ΓΙΑΤΙ ΕΙΝΑΙ ΑΝΗΣΥΧΗΤΙΚΟ ΤΟ ΕΡΓΑΣΙΑΚΟ ΣΤΡΕΣ;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sz="2800" dirty="0">
                <a:solidFill>
                  <a:srgbClr val="292934"/>
                </a:solidFill>
              </a:rPr>
              <a:t>Το παγκόσμιο κόστος για τις επιχειρήσεις υπολογίζεται σε κάποια δισεκατομμύρια </a:t>
            </a:r>
            <a:r>
              <a:rPr lang="en-US" sz="2800" dirty="0">
                <a:solidFill>
                  <a:srgbClr val="292934"/>
                </a:solidFill>
              </a:rPr>
              <a:t>$</a:t>
            </a:r>
            <a:r>
              <a:rPr lang="en-US" sz="2800" dirty="0" smtClean="0">
                <a:solidFill>
                  <a:srgbClr val="292934"/>
                </a:solidFill>
              </a:rPr>
              <a:t>/€</a:t>
            </a:r>
            <a:r>
              <a:rPr lang="el-GR" sz="2800" dirty="0" smtClean="0">
                <a:solidFill>
                  <a:srgbClr val="292934"/>
                </a:solidFill>
              </a:rPr>
              <a:t> </a:t>
            </a:r>
            <a:r>
              <a:rPr lang="el-GR" sz="2800" dirty="0">
                <a:solidFill>
                  <a:srgbClr val="292934"/>
                </a:solidFill>
              </a:rPr>
              <a:t>ετησίως.</a:t>
            </a:r>
          </a:p>
          <a:p>
            <a:r>
              <a:rPr lang="el-GR" sz="2800" dirty="0" smtClean="0"/>
              <a:t>Οδηγεί </a:t>
            </a:r>
            <a:r>
              <a:rPr lang="el-GR" sz="2800" dirty="0"/>
              <a:t>σε αύξηση των ημερών αναρρωτικής </a:t>
            </a:r>
            <a:r>
              <a:rPr lang="el-GR" sz="2800" dirty="0" smtClean="0"/>
              <a:t>άδειας. </a:t>
            </a:r>
          </a:p>
          <a:p>
            <a:r>
              <a:rPr lang="el-GR" sz="2800" dirty="0" smtClean="0"/>
              <a:t>Σε αύξηση του καπνίσματος και της κατάχρησης αλκοόλ και ναρκωτικών καθώς και σε πρόωρο θάνατο.</a:t>
            </a:r>
            <a:endParaRPr lang="el-GR" sz="2800" dirty="0"/>
          </a:p>
          <a:p>
            <a:r>
              <a:rPr lang="el-GR" sz="2800" dirty="0"/>
              <a:t>Μπορεί να </a:t>
            </a:r>
            <a:r>
              <a:rPr lang="el-GR" sz="2800" dirty="0" smtClean="0"/>
              <a:t>οδηγήσει σε </a:t>
            </a:r>
            <a:r>
              <a:rPr lang="el-GR" sz="2800" dirty="0"/>
              <a:t>υψηλά ποσοστά </a:t>
            </a:r>
            <a:r>
              <a:rPr lang="el-GR" sz="2800" dirty="0" smtClean="0"/>
              <a:t>αποχώρησης εργαζομένων.</a:t>
            </a:r>
            <a:endParaRPr lang="en-US" sz="2800" dirty="0" smtClean="0"/>
          </a:p>
          <a:p>
            <a:r>
              <a:rPr lang="el-GR" sz="2800" dirty="0" smtClean="0"/>
              <a:t>Οδηγεί σε χαμηλά επίπεδα παραγωγικότητας καθώς και σε χαμηλή εργασιακή ικανοποίηση.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06746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ΠΑΡΑΓΟΝΤΕΣ ΠΟΥ ΔΗΜΙΟΥΡΓΟΥΝ ΕΡΓΑΣΙΑΚΟ ΣΤΡΕΣ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600" dirty="0"/>
              <a:t>Υπέρ ή υπό</a:t>
            </a:r>
            <a:r>
              <a:rPr lang="el-GR" sz="2600" dirty="0" smtClean="0"/>
              <a:t>-απασχόληση </a:t>
            </a:r>
            <a:r>
              <a:rPr lang="en-US" sz="2600" dirty="0" smtClean="0"/>
              <a:t>(Work Overload &amp; </a:t>
            </a:r>
            <a:r>
              <a:rPr lang="en-US" sz="2600" dirty="0" err="1"/>
              <a:t>U</a:t>
            </a:r>
            <a:r>
              <a:rPr lang="en-US" sz="2600" dirty="0" err="1" smtClean="0"/>
              <a:t>nderload</a:t>
            </a:r>
            <a:r>
              <a:rPr lang="en-US" sz="2600" dirty="0" smtClean="0"/>
              <a:t>).</a:t>
            </a:r>
            <a:endParaRPr lang="el-GR" sz="2600" dirty="0"/>
          </a:p>
          <a:p>
            <a:r>
              <a:rPr lang="el-GR" sz="2600" dirty="0" smtClean="0"/>
              <a:t>Ανεπαρκής </a:t>
            </a:r>
            <a:r>
              <a:rPr lang="el-GR" sz="2600" dirty="0"/>
              <a:t>χρόνος ολοκλήρωσης της </a:t>
            </a:r>
            <a:r>
              <a:rPr lang="el-GR" sz="2600" dirty="0" smtClean="0"/>
              <a:t>εργασίας</a:t>
            </a:r>
            <a:r>
              <a:rPr lang="en-US" sz="2600" dirty="0" smtClean="0"/>
              <a:t>.</a:t>
            </a:r>
            <a:r>
              <a:rPr lang="el-GR" sz="2600" dirty="0" smtClean="0"/>
              <a:t> </a:t>
            </a:r>
          </a:p>
          <a:p>
            <a:r>
              <a:rPr lang="el-GR" sz="2600" dirty="0" smtClean="0"/>
              <a:t>Ασαφές </a:t>
            </a:r>
            <a:r>
              <a:rPr lang="el-GR" sz="2600" dirty="0"/>
              <a:t>περίγραμμα </a:t>
            </a:r>
            <a:r>
              <a:rPr lang="el-GR" sz="2600" dirty="0" smtClean="0"/>
              <a:t>εργασίας</a:t>
            </a:r>
            <a:r>
              <a:rPr lang="en-US" sz="2600" dirty="0" smtClean="0"/>
              <a:t>/</a:t>
            </a:r>
            <a:r>
              <a:rPr lang="el-GR" sz="2600" dirty="0" smtClean="0"/>
              <a:t>καθήκοντα</a:t>
            </a:r>
            <a:r>
              <a:rPr lang="en-US" sz="2600" dirty="0" smtClean="0"/>
              <a:t> (Job Description).</a:t>
            </a:r>
            <a:endParaRPr lang="el-GR" sz="2600" dirty="0"/>
          </a:p>
          <a:p>
            <a:r>
              <a:rPr lang="el-GR" sz="2600" dirty="0" smtClean="0"/>
              <a:t>Καμία </a:t>
            </a:r>
            <a:r>
              <a:rPr lang="el-GR" sz="2600" dirty="0"/>
              <a:t>αναγνώριση ή ανταμοιβή (</a:t>
            </a:r>
            <a:r>
              <a:rPr lang="el-GR" sz="2600" dirty="0">
                <a:solidFill>
                  <a:srgbClr val="292934"/>
                </a:solidFill>
              </a:rPr>
              <a:t>ηθική ή άλλου είδους</a:t>
            </a:r>
            <a:r>
              <a:rPr lang="el-GR" sz="2600" dirty="0" smtClean="0"/>
              <a:t>) για </a:t>
            </a:r>
            <a:r>
              <a:rPr lang="el-GR" sz="2600" dirty="0"/>
              <a:t>καλή </a:t>
            </a:r>
            <a:r>
              <a:rPr lang="el-GR" sz="2600" dirty="0" smtClean="0"/>
              <a:t>επίδοση</a:t>
            </a:r>
            <a:r>
              <a:rPr lang="en-US" sz="2600" dirty="0" smtClean="0"/>
              <a:t>.</a:t>
            </a:r>
            <a:r>
              <a:rPr lang="el-GR" sz="2600" dirty="0" smtClean="0"/>
              <a:t> </a:t>
            </a:r>
            <a:endParaRPr lang="el-GR" sz="2600" dirty="0"/>
          </a:p>
          <a:p>
            <a:r>
              <a:rPr lang="el-GR" sz="2600" dirty="0" smtClean="0"/>
              <a:t>Πολλές </a:t>
            </a:r>
            <a:r>
              <a:rPr lang="el-GR" sz="2600" dirty="0"/>
              <a:t>ευθύνες </a:t>
            </a:r>
            <a:r>
              <a:rPr lang="el-GR" sz="2600" dirty="0" smtClean="0"/>
              <a:t>χωρίς αυτονομία για </a:t>
            </a:r>
            <a:r>
              <a:rPr lang="el-GR" sz="2600" dirty="0"/>
              <a:t>ανάληψη </a:t>
            </a:r>
            <a:r>
              <a:rPr lang="el-GR" sz="2600" dirty="0" smtClean="0"/>
              <a:t>πρωτοβουλίας</a:t>
            </a:r>
            <a:r>
              <a:rPr lang="en-US" sz="2600" dirty="0" smtClean="0"/>
              <a:t>.</a:t>
            </a:r>
            <a:endParaRPr lang="el-GR" sz="2600" dirty="0" smtClean="0"/>
          </a:p>
          <a:p>
            <a:r>
              <a:rPr lang="el-GR" sz="2600" dirty="0"/>
              <a:t>Μη συνεργάσιμοι συνάδελφοι, προϊστάμενοι ή υφιστάμενοι </a:t>
            </a:r>
            <a:r>
              <a:rPr lang="en-US" sz="2600" dirty="0" smtClean="0"/>
              <a:t>(Work Relationships).</a:t>
            </a:r>
            <a:endParaRPr lang="el-GR" sz="2600" dirty="0"/>
          </a:p>
          <a:p>
            <a:r>
              <a:rPr lang="el-GR" sz="2600" dirty="0" smtClean="0"/>
              <a:t>Εργασιακή ανασφάλεια</a:t>
            </a:r>
            <a:r>
              <a:rPr lang="en-US" sz="2600" dirty="0" smtClean="0"/>
              <a:t> (Job Insecurity).</a:t>
            </a:r>
            <a:endParaRPr lang="el-GR" sz="2600" dirty="0"/>
          </a:p>
          <a:p>
            <a:r>
              <a:rPr lang="el-GR" sz="2600" dirty="0" smtClean="0"/>
              <a:t>Ύπαρξη </a:t>
            </a:r>
            <a:r>
              <a:rPr lang="el-GR" sz="2600" dirty="0"/>
              <a:t>προκαταλήψεων που αφορούν φύλο, </a:t>
            </a:r>
            <a:r>
              <a:rPr lang="el-GR" sz="2600" dirty="0" smtClean="0"/>
              <a:t>ηλικία</a:t>
            </a:r>
            <a:r>
              <a:rPr lang="el-GR" sz="2600" dirty="0"/>
              <a:t>, φυλή, εθνικότητα ή </a:t>
            </a:r>
            <a:r>
              <a:rPr lang="el-GR" sz="2600" dirty="0" smtClean="0"/>
              <a:t>θρήσκευμα</a:t>
            </a:r>
            <a:r>
              <a:rPr lang="en-US" sz="2600" dirty="0" smtClean="0"/>
              <a:t>.</a:t>
            </a:r>
            <a:r>
              <a:rPr lang="el-GR" sz="2600" dirty="0" smtClean="0"/>
              <a:t> </a:t>
            </a:r>
            <a:endParaRPr lang="el-GR" sz="2600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45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ΠΑΡΑΓΟΝΤΕΣ ΠΟΥ ΔΗΜΙΟΥΡΓΟΥΝ ΕΡΓΑΣΙΑΚΟ ΣΤΡΕΣ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800" dirty="0"/>
              <a:t>Η τεχνολογική πρόοδος δημιουργεί ασταμάτητη πίεση στους </a:t>
            </a:r>
            <a:r>
              <a:rPr lang="el-GR" sz="2800" dirty="0" smtClean="0"/>
              <a:t>εργαζομένους</a:t>
            </a:r>
            <a:r>
              <a:rPr lang="en-US" sz="2800" dirty="0" smtClean="0"/>
              <a:t> (</a:t>
            </a:r>
            <a:r>
              <a:rPr lang="en-US" sz="2800" dirty="0" err="1" smtClean="0"/>
              <a:t>Technostress</a:t>
            </a:r>
            <a:r>
              <a:rPr lang="en-US" sz="2800" dirty="0" smtClean="0"/>
              <a:t>).</a:t>
            </a:r>
          </a:p>
          <a:p>
            <a:r>
              <a:rPr lang="el-GR" sz="2800" dirty="0" smtClean="0"/>
              <a:t>Εχθρικό περιβάλλον (π.χ. απειλές</a:t>
            </a:r>
            <a:r>
              <a:rPr lang="el-GR" sz="2800" dirty="0"/>
              <a:t>, </a:t>
            </a:r>
            <a:r>
              <a:rPr lang="el-GR" sz="2800" dirty="0" smtClean="0"/>
              <a:t>εκφοβισμός)</a:t>
            </a:r>
            <a:r>
              <a:rPr lang="en-US" sz="2800" dirty="0" smtClean="0"/>
              <a:t>.</a:t>
            </a:r>
            <a:r>
              <a:rPr lang="el-GR" sz="2800" dirty="0" smtClean="0"/>
              <a:t> </a:t>
            </a:r>
            <a:endParaRPr lang="el-GR" sz="2800" dirty="0"/>
          </a:p>
          <a:p>
            <a:r>
              <a:rPr lang="el-GR" sz="2800" dirty="0" smtClean="0"/>
              <a:t>Δυσάρεστες </a:t>
            </a:r>
            <a:r>
              <a:rPr lang="el-GR" sz="2800" dirty="0"/>
              <a:t>ή και επικίνδυνες συνθήκες </a:t>
            </a:r>
            <a:r>
              <a:rPr lang="el-GR" sz="2800" dirty="0" smtClean="0"/>
              <a:t>εργασίας</a:t>
            </a:r>
            <a:r>
              <a:rPr lang="en-US" sz="2800" dirty="0" smtClean="0"/>
              <a:t>.</a:t>
            </a:r>
            <a:r>
              <a:rPr lang="el-GR" sz="2800" dirty="0" smtClean="0"/>
              <a:t> </a:t>
            </a:r>
          </a:p>
          <a:p>
            <a:r>
              <a:rPr lang="el-GR" sz="2800" dirty="0" smtClean="0"/>
              <a:t>Φυσικοί παράγοντες</a:t>
            </a:r>
            <a:r>
              <a:rPr lang="en-US" sz="2800" dirty="0"/>
              <a:t>:</a:t>
            </a:r>
            <a:r>
              <a:rPr lang="el-GR" sz="2800" dirty="0" smtClean="0"/>
              <a:t>  </a:t>
            </a:r>
          </a:p>
          <a:p>
            <a:pPr>
              <a:buFont typeface="Wingdings" charset="2"/>
              <a:buChar char="Ø"/>
            </a:pPr>
            <a:r>
              <a:rPr lang="el-GR" sz="2800" dirty="0" smtClean="0"/>
              <a:t>Φωτισμός</a:t>
            </a:r>
            <a:endParaRPr lang="el-GR" sz="2800" dirty="0"/>
          </a:p>
          <a:p>
            <a:pPr>
              <a:buFont typeface="Wingdings" charset="2"/>
              <a:buChar char="Ø"/>
            </a:pPr>
            <a:r>
              <a:rPr lang="el-GR" sz="2800" dirty="0" smtClean="0"/>
              <a:t>Θόρυβος</a:t>
            </a:r>
            <a:endParaRPr lang="el-GR" sz="2800" dirty="0"/>
          </a:p>
          <a:p>
            <a:pPr>
              <a:buFont typeface="Wingdings" charset="2"/>
              <a:buChar char="Ø"/>
            </a:pPr>
            <a:r>
              <a:rPr lang="el-GR" sz="2800" dirty="0" smtClean="0"/>
              <a:t>Θερμοκρασία </a:t>
            </a:r>
            <a:endParaRPr lang="el-GR" sz="2800" dirty="0"/>
          </a:p>
          <a:p>
            <a:pPr>
              <a:buFont typeface="Wingdings" charset="2"/>
              <a:buChar char="Ø"/>
            </a:pPr>
            <a:r>
              <a:rPr lang="el-GR" sz="2800" dirty="0" smtClean="0"/>
              <a:t>Εργονομία</a:t>
            </a:r>
            <a:endParaRPr lang="el-GR" sz="2800" dirty="0"/>
          </a:p>
          <a:p>
            <a:r>
              <a:rPr lang="en-US" sz="2800" dirty="0" smtClean="0"/>
              <a:t>A</a:t>
            </a:r>
            <a:r>
              <a:rPr lang="el-GR" sz="2800" dirty="0" smtClean="0"/>
              <a:t>νισορροπία</a:t>
            </a:r>
            <a:r>
              <a:rPr lang="en-US" sz="2800" dirty="0"/>
              <a:t> </a:t>
            </a:r>
            <a:r>
              <a:rPr lang="el-GR" sz="2800" dirty="0" smtClean="0"/>
              <a:t>μεταξύ επαγγελματικής και προσωπικής ζωής (</a:t>
            </a:r>
            <a:r>
              <a:rPr lang="en-US" sz="2800" dirty="0" smtClean="0"/>
              <a:t>Work-Life Balance).</a:t>
            </a:r>
            <a:endParaRPr lang="el-GR" sz="2800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8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Ο ΟΡΙΣΜΟΣ ΤΗΣ ΗΓΕΣΙΑΣ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sz="2600" dirty="0"/>
              <a:t>Στη βιβλιογραφία υπάρχει ένας μεγάλος αριθμός </a:t>
            </a:r>
            <a:r>
              <a:rPr lang="el-GR" sz="2600" dirty="0" smtClean="0"/>
              <a:t>ορισμών</a:t>
            </a:r>
            <a:r>
              <a:rPr lang="en-US" sz="2600" dirty="0" smtClean="0"/>
              <a:t> </a:t>
            </a:r>
            <a:r>
              <a:rPr lang="el-GR" sz="2600" dirty="0" smtClean="0"/>
              <a:t> </a:t>
            </a:r>
            <a:r>
              <a:rPr lang="el-GR" sz="2600" dirty="0"/>
              <a:t>της έννοιας της </a:t>
            </a:r>
            <a:r>
              <a:rPr lang="el-GR" sz="2600" dirty="0" smtClean="0"/>
              <a:t>Ηγεσίας </a:t>
            </a:r>
            <a:r>
              <a:rPr lang="el-GR" sz="2600" dirty="0" smtClean="0">
                <a:solidFill>
                  <a:srgbClr val="292934"/>
                </a:solidFill>
              </a:rPr>
              <a:t>χωρίς </a:t>
            </a:r>
            <a:r>
              <a:rPr lang="el-GR" sz="2600" dirty="0">
                <a:solidFill>
                  <a:srgbClr val="292934"/>
                </a:solidFill>
              </a:rPr>
              <a:t>χωρίς ωστόσο οι ερευνητές να έχουν καταλήξει σε μια κοινή και συγκεκριμένη σημασιολογία του ορισμού της Ηγεσίας. </a:t>
            </a:r>
            <a:endParaRPr lang="en-US" sz="2600" dirty="0" smtClean="0">
              <a:solidFill>
                <a:srgbClr val="292934"/>
              </a:solidFill>
            </a:endParaRPr>
          </a:p>
          <a:p>
            <a:r>
              <a:rPr lang="el-GR" sz="2600" dirty="0" smtClean="0"/>
              <a:t>Σύμφωνα </a:t>
            </a:r>
            <a:r>
              <a:rPr lang="el-GR" sz="2600" dirty="0"/>
              <a:t>με τον </a:t>
            </a:r>
            <a:r>
              <a:rPr lang="en-US" sz="2600" dirty="0" smtClean="0"/>
              <a:t>Sir Cooper </a:t>
            </a:r>
            <a:r>
              <a:rPr lang="el-GR" sz="2600" dirty="0" smtClean="0"/>
              <a:t>(200</a:t>
            </a:r>
            <a:r>
              <a:rPr lang="en-US" sz="2600" dirty="0" smtClean="0"/>
              <a:t>4</a:t>
            </a:r>
            <a:r>
              <a:rPr lang="el-GR" sz="2600" dirty="0" smtClean="0"/>
              <a:t>)</a:t>
            </a:r>
            <a:r>
              <a:rPr lang="en-US" sz="2600" dirty="0" smtClean="0"/>
              <a:t>, </a:t>
            </a:r>
            <a:r>
              <a:rPr lang="el-GR" sz="2600" dirty="0" smtClean="0"/>
              <a:t>η </a:t>
            </a:r>
            <a:r>
              <a:rPr lang="el-GR" sz="2600" dirty="0"/>
              <a:t>Η</a:t>
            </a:r>
            <a:r>
              <a:rPr lang="el-GR" sz="2600" dirty="0" smtClean="0"/>
              <a:t>γεσία </a:t>
            </a:r>
            <a:r>
              <a:rPr lang="el-GR" sz="2600" dirty="0"/>
              <a:t>είναι η διαδικασία επηρεασμού των στάσεων και της συμπεριφοράς μιας μικρής ή μεγάλης, τυπικής ή άτυπης ομάδας ανθρώπων από ένα </a:t>
            </a:r>
            <a:r>
              <a:rPr lang="el-GR" sz="2600" dirty="0" smtClean="0"/>
              <a:t>άτομο</a:t>
            </a:r>
            <a:r>
              <a:rPr lang="en-US" sz="2600" dirty="0" smtClean="0"/>
              <a:t> </a:t>
            </a:r>
            <a:r>
              <a:rPr lang="el-GR" sz="2600" dirty="0" smtClean="0"/>
              <a:t>(</a:t>
            </a:r>
            <a:r>
              <a:rPr lang="el-GR" sz="2600" dirty="0"/>
              <a:t>Η</a:t>
            </a:r>
            <a:r>
              <a:rPr lang="el-GR" sz="2600" dirty="0" smtClean="0"/>
              <a:t>γέτη</a:t>
            </a:r>
            <a:r>
              <a:rPr lang="el-GR" sz="2600" dirty="0"/>
              <a:t>) με τέτοιο τρόπο, </a:t>
            </a:r>
            <a:r>
              <a:rPr lang="el-GR" sz="2600" dirty="0" smtClean="0"/>
              <a:t>ώστε</a:t>
            </a:r>
            <a:r>
              <a:rPr lang="en-US" sz="2600" dirty="0" smtClean="0"/>
              <a:t>:</a:t>
            </a:r>
            <a:endParaRPr lang="el-GR" sz="2600" dirty="0" smtClean="0"/>
          </a:p>
          <a:p>
            <a:pPr>
              <a:buFont typeface="Wingdings" charset="2"/>
              <a:buChar char="Ø"/>
            </a:pPr>
            <a:r>
              <a:rPr lang="el-GR" sz="2600" dirty="0" smtClean="0"/>
              <a:t>Με εθελοντισμό </a:t>
            </a:r>
          </a:p>
          <a:p>
            <a:pPr>
              <a:buFont typeface="Wingdings" charset="2"/>
              <a:buChar char="Ø"/>
            </a:pPr>
            <a:r>
              <a:rPr lang="el-GR" sz="2600" dirty="0" smtClean="0"/>
              <a:t>Με προθυμία </a:t>
            </a:r>
            <a:r>
              <a:rPr lang="el-GR" sz="2600" dirty="0"/>
              <a:t>και </a:t>
            </a:r>
            <a:endParaRPr lang="el-GR" sz="2600" dirty="0" smtClean="0"/>
          </a:p>
          <a:p>
            <a:pPr>
              <a:buFont typeface="Wingdings" charset="2"/>
              <a:buChar char="Ø"/>
            </a:pPr>
            <a:r>
              <a:rPr lang="el-GR" sz="2600" dirty="0" smtClean="0"/>
              <a:t>Με </a:t>
            </a:r>
            <a:r>
              <a:rPr lang="el-GR" sz="2600" dirty="0"/>
              <a:t>την κατάλληλη συνεργασία </a:t>
            </a:r>
            <a:endParaRPr lang="el-GR" sz="2600" dirty="0" smtClean="0"/>
          </a:p>
          <a:p>
            <a:r>
              <a:rPr lang="el-GR" sz="2600" dirty="0" smtClean="0"/>
              <a:t>Να εργάζονται για </a:t>
            </a:r>
            <a:r>
              <a:rPr lang="el-GR" sz="2600" dirty="0"/>
              <a:t>να υλοποιήσουν στόχους που απορρέουν από την αποστολή της ομάδας, με τη μεγαλύτερη δυνατή αποτελεσματικότητα.</a:t>
            </a:r>
            <a:br>
              <a:rPr lang="el-GR" sz="2600" dirty="0"/>
            </a:br>
            <a:endParaRPr lang="el-GR" sz="2600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41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ΕΡΓΑΣΙΑΚΟ ΣΤΡΕΣ ΚΑΙ ΑΣΘΕΝΕΙΑ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 smtClean="0"/>
              <a:t>Φυσιολογικές </a:t>
            </a:r>
            <a:r>
              <a:rPr lang="el-GR" b="1" dirty="0"/>
              <a:t>Ε</a:t>
            </a:r>
            <a:r>
              <a:rPr lang="el-GR" b="1" dirty="0" smtClean="0"/>
              <a:t>πιδράσεις</a:t>
            </a:r>
            <a:endParaRPr lang="el-GR" b="1" dirty="0"/>
          </a:p>
          <a:p>
            <a:r>
              <a:rPr lang="el-GR" dirty="0"/>
              <a:t>Υ</a:t>
            </a:r>
            <a:r>
              <a:rPr lang="el-GR" dirty="0" smtClean="0"/>
              <a:t>πέρταση</a:t>
            </a:r>
            <a:endParaRPr lang="el-GR" dirty="0"/>
          </a:p>
          <a:p>
            <a:r>
              <a:rPr lang="el-GR" dirty="0"/>
              <a:t>Αυξημένα </a:t>
            </a:r>
            <a:r>
              <a:rPr lang="el-GR" dirty="0" smtClean="0"/>
              <a:t>Επίπεδα </a:t>
            </a:r>
            <a:r>
              <a:rPr lang="el-GR" dirty="0"/>
              <a:t>Χ</a:t>
            </a:r>
            <a:r>
              <a:rPr lang="el-GR" dirty="0" smtClean="0"/>
              <a:t>οληστερόλης</a:t>
            </a:r>
            <a:endParaRPr lang="el-GR" dirty="0"/>
          </a:p>
          <a:p>
            <a:r>
              <a:rPr lang="el-GR" dirty="0"/>
              <a:t>Στεφανιαία </a:t>
            </a:r>
            <a:r>
              <a:rPr lang="el-GR" dirty="0" smtClean="0"/>
              <a:t>Νόσο</a:t>
            </a:r>
            <a:endParaRPr lang="el-GR" dirty="0"/>
          </a:p>
          <a:p>
            <a:r>
              <a:rPr lang="el-GR" dirty="0"/>
              <a:t>Π</a:t>
            </a:r>
            <a:r>
              <a:rPr lang="el-GR" dirty="0" smtClean="0"/>
              <a:t>αχυσαρκία</a:t>
            </a:r>
            <a:endParaRPr lang="el-GR" dirty="0"/>
          </a:p>
          <a:p>
            <a:r>
              <a:rPr lang="el-GR" dirty="0"/>
              <a:t>Ψυχοσωματικά </a:t>
            </a:r>
            <a:r>
              <a:rPr lang="el-GR" dirty="0" smtClean="0"/>
              <a:t>Συμπτώματα</a:t>
            </a:r>
            <a:endParaRPr lang="el-GR" dirty="0"/>
          </a:p>
          <a:p>
            <a:r>
              <a:rPr lang="el-GR" dirty="0"/>
              <a:t>Δ</a:t>
            </a:r>
            <a:r>
              <a:rPr lang="el-GR" dirty="0" smtClean="0"/>
              <a:t>ιαβήτης</a:t>
            </a:r>
            <a:endParaRPr lang="el-GR" dirty="0"/>
          </a:p>
          <a:p>
            <a:r>
              <a:rPr lang="el-GR" dirty="0"/>
              <a:t>Π</a:t>
            </a:r>
            <a:r>
              <a:rPr lang="el-GR" dirty="0" smtClean="0"/>
              <a:t>επτικά Έλκη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914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ΕΡΓΑΣΙΑΚΟ ΣΤΡΕΣ ΚΑΙ ΑΣΘΕΝΕΙΑ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 smtClean="0"/>
              <a:t>Ψυχολογικές Επιδράσεις</a:t>
            </a:r>
          </a:p>
          <a:p>
            <a:r>
              <a:rPr lang="el-GR" dirty="0" smtClean="0"/>
              <a:t>Αρνητική Σκέψη και Διάθεση</a:t>
            </a:r>
          </a:p>
          <a:p>
            <a:r>
              <a:rPr lang="el-GR" dirty="0" smtClean="0"/>
              <a:t>Διαρκή Εξάντληση</a:t>
            </a:r>
          </a:p>
          <a:p>
            <a:r>
              <a:rPr lang="el-GR" dirty="0" smtClean="0"/>
              <a:t>Δυσκολία στην Συγκέντρωση</a:t>
            </a:r>
          </a:p>
          <a:p>
            <a:r>
              <a:rPr lang="el-GR" dirty="0" smtClean="0"/>
              <a:t>Ανησυχία Ακόμα και για Ασήμαντα Θέματα</a:t>
            </a:r>
          </a:p>
          <a:p>
            <a:r>
              <a:rPr lang="el-GR" dirty="0" smtClean="0"/>
              <a:t>Απαισιοδοξία </a:t>
            </a:r>
          </a:p>
          <a:p>
            <a:r>
              <a:rPr lang="el-GR" dirty="0" smtClean="0"/>
              <a:t>Έλλειψη Ανοχής</a:t>
            </a:r>
          </a:p>
          <a:p>
            <a:r>
              <a:rPr lang="el-GR" dirty="0" smtClean="0"/>
              <a:t>Θυμός</a:t>
            </a:r>
          </a:p>
          <a:p>
            <a:r>
              <a:rPr lang="el-GR" dirty="0" smtClean="0"/>
              <a:t>Χαμηλό Ηθικό</a:t>
            </a:r>
          </a:p>
          <a:p>
            <a:r>
              <a:rPr lang="el-GR" dirty="0" smtClean="0"/>
              <a:t>Μη Ομαλές Διαπροσωπικές Σχέσεις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488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ΕΡΓΑΣΙΑΚΟ ΣΤΡΕΣ ΚΑΙ ΑΣΘΕΝΕΙΑ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292934"/>
                </a:solidFill>
              </a:rPr>
              <a:t>E</a:t>
            </a:r>
            <a:r>
              <a:rPr lang="el-GR" dirty="0">
                <a:solidFill>
                  <a:srgbClr val="292934"/>
                </a:solidFill>
              </a:rPr>
              <a:t>κθέσεις του οργανισμού </a:t>
            </a:r>
            <a:r>
              <a:rPr lang="en-US" dirty="0">
                <a:solidFill>
                  <a:srgbClr val="292934"/>
                </a:solidFill>
              </a:rPr>
              <a:t>Health &amp; Safety Executive </a:t>
            </a:r>
            <a:r>
              <a:rPr lang="el-GR" dirty="0">
                <a:solidFill>
                  <a:srgbClr val="292934"/>
                </a:solidFill>
              </a:rPr>
              <a:t>(HSE</a:t>
            </a:r>
            <a:r>
              <a:rPr lang="en-US" dirty="0">
                <a:solidFill>
                  <a:srgbClr val="292934"/>
                </a:solidFill>
              </a:rPr>
              <a:t>;</a:t>
            </a:r>
            <a:r>
              <a:rPr lang="el-GR" dirty="0">
                <a:solidFill>
                  <a:srgbClr val="292934"/>
                </a:solidFill>
              </a:rPr>
              <a:t> 2001), αναφέρουν ότι το οξύ και χρόνιο εργασιακό  </a:t>
            </a:r>
            <a:r>
              <a:rPr lang="el-GR" dirty="0" smtClean="0">
                <a:solidFill>
                  <a:srgbClr val="292934"/>
                </a:solidFill>
              </a:rPr>
              <a:t>στρες μπορούν </a:t>
            </a:r>
            <a:r>
              <a:rPr lang="el-GR" dirty="0">
                <a:solidFill>
                  <a:srgbClr val="292934"/>
                </a:solidFill>
              </a:rPr>
              <a:t>να </a:t>
            </a:r>
            <a:r>
              <a:rPr lang="el-GR" dirty="0" smtClean="0"/>
              <a:t>οδηγήσουν </a:t>
            </a:r>
            <a:r>
              <a:rPr lang="el-GR" dirty="0"/>
              <a:t>σε πολλά προβλήματα </a:t>
            </a:r>
            <a:r>
              <a:rPr lang="el-GR" dirty="0" smtClean="0"/>
              <a:t>υγείας, </a:t>
            </a:r>
            <a:r>
              <a:rPr lang="el-GR" dirty="0"/>
              <a:t>συμπεριλαμβανομένων των καρδιαγγειακών </a:t>
            </a:r>
            <a:r>
              <a:rPr lang="el-GR" dirty="0" smtClean="0"/>
              <a:t>παθήσεων, τα γαστρεντερικά προβλήματα, </a:t>
            </a:r>
            <a:r>
              <a:rPr lang="el-GR" dirty="0"/>
              <a:t>το άγχος και την </a:t>
            </a:r>
            <a:r>
              <a:rPr lang="el-GR" dirty="0" smtClean="0"/>
              <a:t>κατάθλιψη. </a:t>
            </a:r>
            <a:endParaRPr lang="en-US" dirty="0"/>
          </a:p>
          <a:p>
            <a:pPr algn="ctr"/>
            <a:r>
              <a:rPr lang="el-GR" dirty="0" smtClean="0">
                <a:solidFill>
                  <a:srgbClr val="292934"/>
                </a:solidFill>
              </a:rPr>
              <a:t>Επίσης μπορούν </a:t>
            </a:r>
            <a:r>
              <a:rPr lang="el-GR" dirty="0">
                <a:solidFill>
                  <a:srgbClr val="292934"/>
                </a:solidFill>
              </a:rPr>
              <a:t>να </a:t>
            </a:r>
            <a:r>
              <a:rPr lang="el-GR" dirty="0"/>
              <a:t>οδηγήσουν και σε μια σειρά από ανθυγιεινές συνήθειες όπως το </a:t>
            </a:r>
            <a:r>
              <a:rPr lang="el-GR" dirty="0" smtClean="0"/>
              <a:t>κάπνισμα, την </a:t>
            </a:r>
            <a:r>
              <a:rPr lang="el-GR" dirty="0"/>
              <a:t>κατανάλωση </a:t>
            </a:r>
            <a:r>
              <a:rPr lang="el-GR" dirty="0" smtClean="0"/>
              <a:t>αλκοόλ, την </a:t>
            </a:r>
            <a:r>
              <a:rPr lang="el-GR" dirty="0"/>
              <a:t>χρήση ναρκωτικών και </a:t>
            </a:r>
            <a:r>
              <a:rPr lang="el-GR" dirty="0" smtClean="0"/>
              <a:t>την παχυσαρκία, οι οποίες </a:t>
            </a:r>
            <a:r>
              <a:rPr lang="el-GR" dirty="0"/>
              <a:t>με τη σειρά </a:t>
            </a:r>
            <a:r>
              <a:rPr lang="el-GR" dirty="0" smtClean="0"/>
              <a:t>τους, μπορούν </a:t>
            </a:r>
            <a:r>
              <a:rPr lang="el-GR" dirty="0"/>
              <a:t>να </a:t>
            </a:r>
            <a:r>
              <a:rPr lang="el-GR" dirty="0" smtClean="0"/>
              <a:t>έχουν αρνητικές επιπτώσεις στην υγεία </a:t>
            </a:r>
            <a:r>
              <a:rPr lang="el-GR" dirty="0">
                <a:solidFill>
                  <a:srgbClr val="292934"/>
                </a:solidFill>
              </a:rPr>
              <a:t>(</a:t>
            </a:r>
            <a:r>
              <a:rPr lang="el-GR" dirty="0" smtClean="0">
                <a:solidFill>
                  <a:srgbClr val="292934"/>
                </a:solidFill>
              </a:rPr>
              <a:t>HSE, </a:t>
            </a:r>
            <a:r>
              <a:rPr lang="el-GR" dirty="0">
                <a:solidFill>
                  <a:srgbClr val="292934"/>
                </a:solidFill>
              </a:rPr>
              <a:t>2001</a:t>
            </a:r>
            <a:r>
              <a:rPr lang="el-GR" dirty="0" smtClean="0">
                <a:solidFill>
                  <a:srgbClr val="292934"/>
                </a:solidFill>
              </a:rPr>
              <a:t>)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08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6014"/>
            <a:ext cx="8229600" cy="1352580"/>
          </a:xfrm>
        </p:spPr>
        <p:txBody>
          <a:bodyPr>
            <a:normAutofit/>
          </a:bodyPr>
          <a:lstStyle/>
          <a:p>
            <a:pPr algn="ctr"/>
            <a:r>
              <a:rPr lang="el-GR" sz="2800" dirty="0" smtClean="0"/>
              <a:t>ΕΠΑΓΓΕΛΜΑΤΙΚΗ ΕΞΟΥΘΕΝΩΣΗ-</a:t>
            </a:r>
            <a:r>
              <a:rPr lang="en-US" sz="2800" dirty="0" smtClean="0"/>
              <a:t>BURNOUT</a:t>
            </a:r>
            <a:r>
              <a:rPr lang="el-GR" sz="2800" dirty="0"/>
              <a:t> </a:t>
            </a:r>
            <a:r>
              <a:rPr lang="el-GR" sz="2800" dirty="0" smtClean="0"/>
              <a:t>ΚΑΙ Η ΣΗΜΑΣΙΑ ΤΟΥ ΗΓΕΤΗ</a:t>
            </a:r>
            <a:endParaRPr lang="en-US" sz="2800" dirty="0"/>
          </a:p>
        </p:txBody>
      </p:sp>
      <p:pic>
        <p:nvPicPr>
          <p:cNvPr id="5" name="Content Placeholder 4" descr="Screen Shot 2015-04-16 at 6.04.12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9" r="3581"/>
          <a:stretch/>
        </p:blipFill>
        <p:spPr>
          <a:xfrm>
            <a:off x="457200" y="1600200"/>
            <a:ext cx="7964369" cy="4574767"/>
          </a:xfrm>
        </p:spPr>
      </p:pic>
      <p:sp>
        <p:nvSpPr>
          <p:cNvPr id="6" name="TextBox 5"/>
          <p:cNvSpPr txBox="1"/>
          <p:nvPr/>
        </p:nvSpPr>
        <p:spPr>
          <a:xfrm>
            <a:off x="457200" y="6174967"/>
            <a:ext cx="5648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Burnout Model (</a:t>
            </a:r>
            <a:r>
              <a:rPr lang="en-US" dirty="0" err="1"/>
              <a:t>Schaufeli</a:t>
            </a:r>
            <a:r>
              <a:rPr lang="en-US" dirty="0"/>
              <a:t> &amp;</a:t>
            </a:r>
            <a:r>
              <a:rPr lang="en-US" dirty="0" smtClean="0"/>
              <a:t> </a:t>
            </a:r>
            <a:r>
              <a:rPr lang="en-US" dirty="0" err="1" smtClean="0"/>
              <a:t>Enzmann</a:t>
            </a:r>
            <a:r>
              <a:rPr lang="en-US" dirty="0" smtClean="0"/>
              <a:t>, </a:t>
            </a:r>
            <a:r>
              <a:rPr lang="en-US" dirty="0"/>
              <a:t>1998).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84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ΕΠΑΓΓΕΛΜΑΤΙΚΗ ΕΞΟΥΘΕΝΩΣΗ-</a:t>
            </a:r>
            <a:r>
              <a:rPr lang="en-US" dirty="0"/>
              <a:t>BURNOUT</a:t>
            </a:r>
            <a:r>
              <a:rPr lang="el-GR" dirty="0"/>
              <a:t> ΚΑΙ Η ΣΗΜΑΣΙΑ ΤΟΥ ΗΓΕΤΗ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Η Μ</a:t>
            </a:r>
            <a:r>
              <a:rPr lang="el-GR" dirty="0" smtClean="0"/>
              <a:t>ετασχηματιστική </a:t>
            </a:r>
            <a:r>
              <a:rPr lang="el-GR" dirty="0"/>
              <a:t>Η</a:t>
            </a:r>
            <a:r>
              <a:rPr lang="el-GR" dirty="0" smtClean="0"/>
              <a:t>γεσία </a:t>
            </a:r>
            <a:r>
              <a:rPr lang="el-GR" dirty="0"/>
              <a:t>έχει συνδεθεί με </a:t>
            </a:r>
            <a:r>
              <a:rPr lang="el-GR" dirty="0" smtClean="0"/>
              <a:t>την αύξηση της δέσμευσης </a:t>
            </a:r>
            <a:r>
              <a:rPr lang="el-GR" dirty="0"/>
              <a:t>των εργαζομένων </a:t>
            </a:r>
            <a:r>
              <a:rPr lang="el-GR" dirty="0" smtClean="0"/>
              <a:t>προς στον </a:t>
            </a:r>
            <a:r>
              <a:rPr lang="el-GR" dirty="0"/>
              <a:t>οργανισμό </a:t>
            </a:r>
            <a:r>
              <a:rPr lang="el-GR" dirty="0" smtClean="0"/>
              <a:t>(Barling, Weber &amp; Kelloway, 1996) </a:t>
            </a:r>
            <a:r>
              <a:rPr lang="el-GR" dirty="0"/>
              <a:t>και </a:t>
            </a:r>
            <a:r>
              <a:rPr lang="el-GR" dirty="0" smtClean="0"/>
              <a:t>την μείωση του εργασιακού Στρες (Podsakoff, </a:t>
            </a:r>
            <a:r>
              <a:rPr lang="el-GR" dirty="0"/>
              <a:t>MacKenzie &amp;</a:t>
            </a:r>
            <a:r>
              <a:rPr lang="el-GR" dirty="0" smtClean="0"/>
              <a:t> Bommer, </a:t>
            </a:r>
            <a:r>
              <a:rPr lang="el-GR" dirty="0"/>
              <a:t>1996</a:t>
            </a:r>
            <a:r>
              <a:rPr lang="el-GR" dirty="0" smtClean="0"/>
              <a:t>). </a:t>
            </a:r>
            <a:endParaRPr lang="en-US" dirty="0" smtClean="0"/>
          </a:p>
          <a:p>
            <a:r>
              <a:rPr lang="el-GR" dirty="0"/>
              <a:t>Υπάρχει πληθώρα εμπειρικών στοιχείων που </a:t>
            </a:r>
            <a:r>
              <a:rPr lang="el-GR" dirty="0" smtClean="0"/>
              <a:t>υποστηρίζουν ότι η οργανωτική </a:t>
            </a:r>
            <a:r>
              <a:rPr lang="el-GR" dirty="0"/>
              <a:t>στήριξη </a:t>
            </a:r>
            <a:r>
              <a:rPr lang="el-GR" dirty="0" smtClean="0"/>
              <a:t>(</a:t>
            </a:r>
            <a:r>
              <a:rPr lang="en-US" dirty="0" err="1" smtClean="0"/>
              <a:t>Organisational</a:t>
            </a:r>
            <a:r>
              <a:rPr lang="en-US" dirty="0" smtClean="0"/>
              <a:t> Support) </a:t>
            </a:r>
            <a:r>
              <a:rPr lang="el-GR" dirty="0" smtClean="0"/>
              <a:t>από </a:t>
            </a:r>
            <a:r>
              <a:rPr lang="el-GR" dirty="0"/>
              <a:t>τον </a:t>
            </a:r>
            <a:r>
              <a:rPr lang="el-GR" dirty="0" smtClean="0"/>
              <a:t>Ηγέτη</a:t>
            </a:r>
            <a:r>
              <a:rPr lang="en-US" dirty="0" smtClean="0"/>
              <a:t> </a:t>
            </a:r>
            <a:r>
              <a:rPr lang="el-GR" dirty="0" smtClean="0"/>
              <a:t>προς τους εργαζόμενους σχετίζεται:</a:t>
            </a:r>
          </a:p>
          <a:p>
            <a:pPr>
              <a:buFont typeface="Wingdings" charset="2"/>
              <a:buChar char="Ø"/>
            </a:pPr>
            <a:r>
              <a:rPr lang="el-GR" dirty="0"/>
              <a:t>Μ</a:t>
            </a:r>
            <a:r>
              <a:rPr lang="el-GR" dirty="0" smtClean="0"/>
              <a:t>ε την μείωση του Στρες </a:t>
            </a:r>
            <a:r>
              <a:rPr lang="el-GR" dirty="0"/>
              <a:t>(Lee &amp; Ashforth, </a:t>
            </a:r>
            <a:r>
              <a:rPr lang="el-GR" dirty="0" smtClean="0"/>
              <a:t>1996)</a:t>
            </a:r>
            <a:r>
              <a:rPr lang="en-US" dirty="0" smtClean="0"/>
              <a:t>.</a:t>
            </a:r>
            <a:endParaRPr lang="el-GR" dirty="0" smtClean="0"/>
          </a:p>
          <a:p>
            <a:pPr>
              <a:buFont typeface="Wingdings" charset="2"/>
              <a:buChar char="Ø"/>
            </a:pPr>
            <a:r>
              <a:rPr lang="el-GR" dirty="0" smtClean="0"/>
              <a:t>Με </a:t>
            </a:r>
            <a:r>
              <a:rPr lang="el-GR" dirty="0"/>
              <a:t>την μείωση </a:t>
            </a:r>
            <a:r>
              <a:rPr lang="el-GR" dirty="0" smtClean="0"/>
              <a:t>της Επαγγελματικής Εξουθένωσης</a:t>
            </a:r>
            <a:r>
              <a:rPr lang="el-GR" dirty="0"/>
              <a:t> </a:t>
            </a:r>
            <a:r>
              <a:rPr lang="el-GR" dirty="0" smtClean="0"/>
              <a:t>(Lewin </a:t>
            </a:r>
            <a:r>
              <a:rPr lang="el-GR" dirty="0"/>
              <a:t>&amp; </a:t>
            </a:r>
            <a:r>
              <a:rPr lang="el-GR" dirty="0" smtClean="0"/>
              <a:t>Sager, </a:t>
            </a:r>
            <a:r>
              <a:rPr lang="el-GR" dirty="0"/>
              <a:t>2008</a:t>
            </a:r>
            <a:r>
              <a:rPr lang="el-GR" dirty="0" smtClean="0"/>
              <a:t>)</a:t>
            </a:r>
            <a:r>
              <a:rPr lang="en-US" dirty="0" smtClean="0"/>
              <a:t>.</a:t>
            </a:r>
            <a:endParaRPr lang="el-GR" dirty="0" smtClean="0"/>
          </a:p>
          <a:p>
            <a:pPr>
              <a:buFont typeface="Wingdings" charset="2"/>
              <a:buChar char="Ø"/>
            </a:pPr>
            <a:r>
              <a:rPr lang="el-GR" dirty="0" smtClean="0"/>
              <a:t>Με την αύξηση της Εργασιακής </a:t>
            </a:r>
            <a:r>
              <a:rPr lang="el-GR" dirty="0"/>
              <a:t>Ι</a:t>
            </a:r>
            <a:r>
              <a:rPr lang="el-GR" dirty="0" smtClean="0"/>
              <a:t>κανοποίησης (Maslach, </a:t>
            </a:r>
            <a:r>
              <a:rPr lang="en-US" dirty="0" err="1" smtClean="0"/>
              <a:t>Schaufeli</a:t>
            </a:r>
            <a:r>
              <a:rPr lang="en-US" dirty="0" smtClean="0"/>
              <a:t> </a:t>
            </a:r>
            <a:r>
              <a:rPr lang="en-US" dirty="0"/>
              <a:t>&amp; </a:t>
            </a:r>
            <a:r>
              <a:rPr lang="en-US" dirty="0" err="1"/>
              <a:t>Leiter</a:t>
            </a:r>
            <a:r>
              <a:rPr lang="en-US" dirty="0" smtClean="0"/>
              <a:t>,</a:t>
            </a:r>
            <a:r>
              <a:rPr lang="el-GR" dirty="0" smtClean="0"/>
              <a:t> 2001</a:t>
            </a:r>
            <a:r>
              <a:rPr lang="el-GR" dirty="0"/>
              <a:t>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482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Maslach</a:t>
            </a:r>
            <a:r>
              <a:rPr lang="en-US" dirty="0"/>
              <a:t> Burnout Inventory – General Survey, MBI-GS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Με </a:t>
            </a:r>
            <a:r>
              <a:rPr lang="el-GR" dirty="0"/>
              <a:t>βάση τον ορισμό που έχει δοθεί από την Maslach (1982</a:t>
            </a:r>
            <a:r>
              <a:rPr lang="el-GR" dirty="0" smtClean="0"/>
              <a:t>), </a:t>
            </a:r>
            <a:r>
              <a:rPr lang="el-GR" dirty="0"/>
              <a:t>η Επαγγελματική Εξουθένωση αποτελείται από τρεις διαστάσεις: 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Η </a:t>
            </a:r>
            <a:r>
              <a:rPr lang="el-GR" dirty="0"/>
              <a:t>πρώτη διάσταση ονομάζεται </a:t>
            </a:r>
            <a:r>
              <a:rPr lang="el-GR" dirty="0" smtClean="0"/>
              <a:t>«Συναισθηματική Εξάντληση» (Εmotional </a:t>
            </a:r>
            <a:r>
              <a:rPr lang="el-GR" dirty="0"/>
              <a:t>Ε</a:t>
            </a:r>
            <a:r>
              <a:rPr lang="el-GR" dirty="0" smtClean="0"/>
              <a:t>xhaustion</a:t>
            </a:r>
            <a:r>
              <a:rPr lang="el-GR" dirty="0"/>
              <a:t>). 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Η </a:t>
            </a:r>
            <a:r>
              <a:rPr lang="el-GR" dirty="0"/>
              <a:t>δεύτερη διάσταση είναι η </a:t>
            </a:r>
            <a:r>
              <a:rPr lang="el-GR" dirty="0" smtClean="0"/>
              <a:t>«Αποπροσωποποίηση</a:t>
            </a:r>
            <a:r>
              <a:rPr lang="el-GR" dirty="0"/>
              <a:t>» </a:t>
            </a:r>
            <a:r>
              <a:rPr lang="el-GR" dirty="0" smtClean="0"/>
              <a:t>(</a:t>
            </a:r>
            <a:r>
              <a:rPr lang="en-US" dirty="0" smtClean="0"/>
              <a:t>D</a:t>
            </a:r>
            <a:r>
              <a:rPr lang="el-GR" dirty="0" smtClean="0"/>
              <a:t>epersonalization)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Η </a:t>
            </a:r>
            <a:r>
              <a:rPr lang="el-GR" dirty="0"/>
              <a:t>τρίτη διάσταση είναι η </a:t>
            </a:r>
            <a:r>
              <a:rPr lang="el-GR" dirty="0" smtClean="0"/>
              <a:t>«Έλλειψη Προσωπικής Επίτευξης» (Loss Οf Personal Accomplishment)</a:t>
            </a:r>
            <a:r>
              <a:rPr lang="el-GR" dirty="0"/>
              <a:t>.</a:t>
            </a:r>
            <a:br>
              <a:rPr lang="el-GR" dirty="0"/>
            </a:b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21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ΣΥΝΕΠΕΙΕΣ ΤΗΣ ΕΠΑΓΓΕΛΜΑΤΙΚΗΣ ΕΞΟΥΘΕΝΩΣΗΣ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</a:t>
            </a:r>
            <a:r>
              <a:rPr lang="el-GR" dirty="0" smtClean="0"/>
              <a:t>ακή Διάθεση </a:t>
            </a:r>
          </a:p>
          <a:p>
            <a:r>
              <a:rPr lang="el-GR" dirty="0" smtClean="0"/>
              <a:t>Αδιαφορία</a:t>
            </a:r>
          </a:p>
          <a:p>
            <a:r>
              <a:rPr lang="el-GR" dirty="0" smtClean="0"/>
              <a:t>Κατάθλιψη</a:t>
            </a:r>
          </a:p>
          <a:p>
            <a:r>
              <a:rPr lang="el-GR" dirty="0" smtClean="0"/>
              <a:t>Ευερεθιστότητα</a:t>
            </a:r>
          </a:p>
          <a:p>
            <a:r>
              <a:rPr lang="el-GR" dirty="0" smtClean="0"/>
              <a:t>Διαταραχές Ύπνου </a:t>
            </a:r>
          </a:p>
          <a:p>
            <a:r>
              <a:rPr lang="el-GR" dirty="0" smtClean="0"/>
              <a:t>Αίσθημα αποπροσωποποίησης: </a:t>
            </a:r>
          </a:p>
          <a:p>
            <a:pPr>
              <a:buFont typeface="Wingdings" charset="2"/>
              <a:buChar char="Ø"/>
            </a:pPr>
            <a:r>
              <a:rPr lang="el-GR" dirty="0" smtClean="0"/>
              <a:t>Απροσανατολισμός</a:t>
            </a:r>
          </a:p>
          <a:p>
            <a:pPr>
              <a:buFont typeface="Wingdings" charset="2"/>
              <a:buChar char="Ø"/>
            </a:pPr>
            <a:r>
              <a:rPr lang="el-GR" dirty="0" smtClean="0"/>
              <a:t>Απώλεια Ταυτότητας</a:t>
            </a:r>
          </a:p>
          <a:p>
            <a:pPr>
              <a:buFont typeface="Wingdings" charset="2"/>
              <a:buChar char="Ø"/>
            </a:pPr>
            <a:r>
              <a:rPr lang="el-GR" dirty="0" smtClean="0"/>
              <a:t>Αποστασιοποίηση από </a:t>
            </a:r>
            <a:r>
              <a:rPr lang="el-GR" dirty="0"/>
              <a:t>τ</a:t>
            </a:r>
            <a:r>
              <a:rPr lang="el-GR" dirty="0" smtClean="0"/>
              <a:t>η Ζωή </a:t>
            </a:r>
          </a:p>
          <a:p>
            <a:pPr>
              <a:buFont typeface="Wingdings" charset="2"/>
              <a:buChar char="Ø"/>
            </a:pPr>
            <a:r>
              <a:rPr lang="el-GR" dirty="0" smtClean="0"/>
              <a:t>Δυσκολία στον Τρόπο Σκέψης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54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ΗΓΕΤΗΣ ΚΑΙ ΣΤΡΕΣ</a:t>
            </a:r>
            <a:endParaRPr lang="en-US" dirty="0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88764"/>
              </p:ext>
            </p:extLst>
          </p:nvPr>
        </p:nvGraphicFramePr>
        <p:xfrm>
          <a:off x="457200" y="1524000"/>
          <a:ext cx="8128000" cy="438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199" y="5940282"/>
            <a:ext cx="7741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Arial" charset="0"/>
              </a:rPr>
              <a:t>Nowack</a:t>
            </a:r>
            <a:r>
              <a:rPr lang="en-US" dirty="0">
                <a:latin typeface="Arial" charset="0"/>
              </a:rPr>
              <a:t>, K.  (2005). </a:t>
            </a:r>
            <a:r>
              <a:rPr lang="en-US" dirty="0"/>
              <a:t>Does Leadership Practices </a:t>
            </a:r>
            <a:r>
              <a:rPr lang="el-GR" dirty="0" smtClean="0"/>
              <a:t>Α</a:t>
            </a:r>
            <a:r>
              <a:rPr lang="en-US" dirty="0" err="1" smtClean="0"/>
              <a:t>ffect</a:t>
            </a:r>
            <a:r>
              <a:rPr lang="en-US" dirty="0" smtClean="0"/>
              <a:t> </a:t>
            </a:r>
            <a:r>
              <a:rPr lang="en-US" dirty="0"/>
              <a:t>a Psychologically Healthy Workplace?</a:t>
            </a:r>
          </a:p>
        </p:txBody>
      </p:sp>
    </p:spTree>
    <p:extLst>
      <p:ext uri="{BB962C8B-B14F-4D97-AF65-F5344CB8AC3E}">
        <p14:creationId xmlns:p14="http://schemas.microsoft.com/office/powerpoint/2010/main" val="167687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1"/>
            <a:ext cx="8229600" cy="66476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ASSET</a:t>
            </a:r>
            <a:r>
              <a:rPr lang="el-GR" dirty="0" smtClean="0"/>
              <a:t> </a:t>
            </a:r>
            <a:r>
              <a:rPr lang="en-US" dirty="0"/>
              <a:t>(A Short Stress Evaluation Tool)</a:t>
            </a:r>
          </a:p>
        </p:txBody>
      </p:sp>
      <p:pic>
        <p:nvPicPr>
          <p:cNvPr id="4" name="Content Placeholder 3" descr="ΑΣΣΕΤ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" b="298"/>
          <a:stretch/>
        </p:blipFill>
        <p:spPr>
          <a:xfrm>
            <a:off x="457200" y="1098424"/>
            <a:ext cx="8229600" cy="4874257"/>
          </a:xfrm>
        </p:spPr>
      </p:pic>
      <p:sp>
        <p:nvSpPr>
          <p:cNvPr id="5" name="TextBox 4"/>
          <p:cNvSpPr txBox="1"/>
          <p:nvPr/>
        </p:nvSpPr>
        <p:spPr>
          <a:xfrm>
            <a:off x="457199" y="6177041"/>
            <a:ext cx="3970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</a:t>
            </a:r>
            <a:r>
              <a:rPr lang="en-US" dirty="0"/>
              <a:t>Cooper &amp; Cartwright, 2002)</a:t>
            </a:r>
          </a:p>
        </p:txBody>
      </p:sp>
    </p:spTree>
    <p:extLst>
      <p:ext uri="{BB962C8B-B14F-4D97-AF65-F5344CB8AC3E}">
        <p14:creationId xmlns:p14="http://schemas.microsoft.com/office/powerpoint/2010/main" val="4804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ΑΡΝΗΤΙΚΕΣ ΣΥΝΕΠΕΙΕΣ ΤΟΥ ΕΡΓΑΣΙΑΚΟΥ ΣΤΡΕΣ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>
                <a:solidFill>
                  <a:srgbClr val="292934"/>
                </a:solidFill>
              </a:rPr>
              <a:t>Τα υψηλά επίπεδα του Στρες μπορεί να οδηγήσουν σε αρνητικά οργανικά συμπτώματα, όπως υψηλή αρτηριακή πίεση, απώλεια ύπνου, διαταραχές του πεπτικού συστήματος και καρδιαγγειακή νόσο </a:t>
            </a:r>
            <a:r>
              <a:rPr lang="es-ES_tradnl" dirty="0">
                <a:solidFill>
                  <a:srgbClr val="292934"/>
                </a:solidFill>
              </a:rPr>
              <a:t>(</a:t>
            </a:r>
            <a:r>
              <a:rPr lang="es-ES_tradnl" dirty="0" err="1">
                <a:solidFill>
                  <a:srgbClr val="292934"/>
                </a:solidFill>
              </a:rPr>
              <a:t>Misra</a:t>
            </a:r>
            <a:r>
              <a:rPr lang="es-ES_tradnl" dirty="0">
                <a:solidFill>
                  <a:srgbClr val="292934"/>
                </a:solidFill>
              </a:rPr>
              <a:t> &amp; </a:t>
            </a:r>
            <a:r>
              <a:rPr lang="es-ES_tradnl" dirty="0" err="1">
                <a:solidFill>
                  <a:srgbClr val="292934"/>
                </a:solidFill>
              </a:rPr>
              <a:t>Stokols</a:t>
            </a:r>
            <a:r>
              <a:rPr lang="es-ES_tradnl" dirty="0">
                <a:solidFill>
                  <a:srgbClr val="292934"/>
                </a:solidFill>
              </a:rPr>
              <a:t>, 2012; Jones &amp; </a:t>
            </a:r>
            <a:r>
              <a:rPr lang="es-ES_tradnl" dirty="0" err="1">
                <a:solidFill>
                  <a:srgbClr val="292934"/>
                </a:solidFill>
              </a:rPr>
              <a:t>Fletcher</a:t>
            </a:r>
            <a:r>
              <a:rPr lang="es-ES_tradnl" dirty="0">
                <a:solidFill>
                  <a:srgbClr val="292934"/>
                </a:solidFill>
              </a:rPr>
              <a:t>, 2003; Costa, 2003)</a:t>
            </a:r>
            <a:r>
              <a:rPr lang="el-GR" dirty="0">
                <a:solidFill>
                  <a:srgbClr val="292934"/>
                </a:solidFill>
              </a:rPr>
              <a:t>. </a:t>
            </a:r>
          </a:p>
          <a:p>
            <a:r>
              <a:rPr lang="el-GR" dirty="0" smtClean="0">
                <a:solidFill>
                  <a:srgbClr val="292934"/>
                </a:solidFill>
              </a:rPr>
              <a:t>Ομοίως, </a:t>
            </a:r>
            <a:r>
              <a:rPr lang="el-GR" dirty="0">
                <a:solidFill>
                  <a:srgbClr val="292934"/>
                </a:solidFill>
              </a:rPr>
              <a:t>τα υψηλά επίπεδα του Στρες μπορεί να οδηγήσουν σε σοβαρά ψυχολογικά </a:t>
            </a:r>
            <a:r>
              <a:rPr lang="el-GR" dirty="0" smtClean="0">
                <a:solidFill>
                  <a:srgbClr val="292934"/>
                </a:solidFill>
              </a:rPr>
              <a:t>συμπτώματα, </a:t>
            </a:r>
            <a:r>
              <a:rPr lang="el-GR" dirty="0">
                <a:solidFill>
                  <a:srgbClr val="292934"/>
                </a:solidFill>
              </a:rPr>
              <a:t>όπως άγχος, κατάθλιψη, νευρωτικές διαταραχές και κόπωση </a:t>
            </a:r>
            <a:r>
              <a:rPr lang="en-US" dirty="0">
                <a:solidFill>
                  <a:srgbClr val="292934"/>
                </a:solidFill>
              </a:rPr>
              <a:t>(Jones &amp; Fletcher, 2003; Blackmore et al., 2007; </a:t>
            </a:r>
            <a:r>
              <a:rPr lang="en-US" dirty="0" err="1">
                <a:solidFill>
                  <a:srgbClr val="292934"/>
                </a:solidFill>
              </a:rPr>
              <a:t>Tsutsumi</a:t>
            </a:r>
            <a:r>
              <a:rPr lang="en-US" dirty="0">
                <a:solidFill>
                  <a:srgbClr val="292934"/>
                </a:solidFill>
              </a:rPr>
              <a:t> et al., 2012; </a:t>
            </a:r>
            <a:r>
              <a:rPr lang="en-US" dirty="0" err="1">
                <a:solidFill>
                  <a:srgbClr val="292934"/>
                </a:solidFill>
              </a:rPr>
              <a:t>Wesensten</a:t>
            </a:r>
            <a:r>
              <a:rPr lang="en-US" dirty="0">
                <a:solidFill>
                  <a:srgbClr val="292934"/>
                </a:solidFill>
              </a:rPr>
              <a:t> et al., 2003; </a:t>
            </a:r>
            <a:r>
              <a:rPr lang="en-US" dirty="0" err="1">
                <a:solidFill>
                  <a:srgbClr val="292934"/>
                </a:solidFill>
              </a:rPr>
              <a:t>Emberland</a:t>
            </a:r>
            <a:r>
              <a:rPr lang="en-US" dirty="0">
                <a:solidFill>
                  <a:srgbClr val="292934"/>
                </a:solidFill>
              </a:rPr>
              <a:t> &amp; </a:t>
            </a:r>
            <a:r>
              <a:rPr lang="en-US" dirty="0" err="1">
                <a:solidFill>
                  <a:srgbClr val="292934"/>
                </a:solidFill>
              </a:rPr>
              <a:t>Rundmo</a:t>
            </a:r>
            <a:r>
              <a:rPr lang="en-US" dirty="0">
                <a:solidFill>
                  <a:srgbClr val="292934"/>
                </a:solidFill>
              </a:rPr>
              <a:t>, 2010)</a:t>
            </a:r>
            <a:r>
              <a:rPr lang="el-GR" dirty="0">
                <a:solidFill>
                  <a:srgbClr val="292934"/>
                </a:solidFill>
              </a:rPr>
              <a:t>.</a:t>
            </a:r>
          </a:p>
          <a:p>
            <a:r>
              <a:rPr lang="el-GR" dirty="0" smtClean="0"/>
              <a:t>Επιπλέον, όλοι αυτοί </a:t>
            </a:r>
            <a:r>
              <a:rPr lang="el-GR" dirty="0"/>
              <a:t>οι </a:t>
            </a:r>
            <a:r>
              <a:rPr lang="el-GR" dirty="0" smtClean="0"/>
              <a:t>στρεσογόνοι </a:t>
            </a:r>
            <a:r>
              <a:rPr lang="el-GR" dirty="0"/>
              <a:t>παράγοντες επηρεάζουν αρνητικά </a:t>
            </a:r>
            <a:r>
              <a:rPr lang="el-GR" dirty="0" smtClean="0"/>
              <a:t>την ομαλή λειτουργία του οργανισμού, καθώς επίσης την παραγωγικότητα και την οργανωτική δέσμευση </a:t>
            </a:r>
            <a:r>
              <a:rPr lang="hu-HU" dirty="0"/>
              <a:t>(Cheng &amp; Chan, 2008; De Witte, 2005; Laszlo et al., 2010; Palmer &amp; Cooper, 2007).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97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ΑΤΟΜΙΚΗ ΚΑΙ ΣΥΛΛΟΓΙΚΗ ΗΓΕΣΙΑ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Ενώ </a:t>
            </a:r>
            <a:r>
              <a:rPr lang="el-GR" dirty="0" smtClean="0"/>
              <a:t>για πολλές δεκαετίες αναφερόμασταν μόνο στην </a:t>
            </a:r>
            <a:r>
              <a:rPr lang="el-GR" dirty="0"/>
              <a:t>ατομική ηγεσία</a:t>
            </a:r>
            <a:r>
              <a:rPr lang="el-GR" dirty="0" smtClean="0"/>
              <a:t>, </a:t>
            </a:r>
            <a:r>
              <a:rPr lang="el-GR" dirty="0"/>
              <a:t>η ηγεσία </a:t>
            </a:r>
            <a:r>
              <a:rPr lang="el-GR" dirty="0" smtClean="0"/>
              <a:t>πλέον προσεγγίζεται </a:t>
            </a:r>
            <a:r>
              <a:rPr lang="el-GR" dirty="0"/>
              <a:t>ως συλλογικό </a:t>
            </a:r>
            <a:r>
              <a:rPr lang="el-GR" dirty="0" smtClean="0"/>
              <a:t>φαινόμενο </a:t>
            </a:r>
            <a:r>
              <a:rPr lang="en-US" dirty="0" smtClean="0"/>
              <a:t>(</a:t>
            </a:r>
            <a:r>
              <a:rPr lang="el-GR" dirty="0" smtClean="0"/>
              <a:t>Bass</a:t>
            </a:r>
            <a:r>
              <a:rPr lang="en-US" dirty="0" smtClean="0"/>
              <a:t>, </a:t>
            </a:r>
            <a:r>
              <a:rPr lang="el-GR" dirty="0" smtClean="0"/>
              <a:t>1991</a:t>
            </a:r>
            <a:r>
              <a:rPr lang="el-GR" dirty="0"/>
              <a:t>)</a:t>
            </a:r>
            <a:r>
              <a:rPr lang="el-GR" dirty="0" smtClean="0"/>
              <a:t>. </a:t>
            </a:r>
          </a:p>
          <a:p>
            <a:r>
              <a:rPr lang="el-GR" dirty="0" smtClean="0"/>
              <a:t>Πλέον υποστηρίζεται ότι </a:t>
            </a:r>
            <a:r>
              <a:rPr lang="el-GR" dirty="0"/>
              <a:t>η ηγεσία δεν είναι η </a:t>
            </a:r>
            <a:r>
              <a:rPr lang="el-GR" dirty="0" smtClean="0"/>
              <a:t>κατοχή-ικανότητα </a:t>
            </a:r>
            <a:r>
              <a:rPr lang="el-GR" dirty="0"/>
              <a:t>ενός ηγέτη αλλά μια </a:t>
            </a:r>
            <a:r>
              <a:rPr lang="el-GR" dirty="0" smtClean="0"/>
              <a:t>μορφή κοινής ικανότητας και κοινής επίτευξης στόχων (Chanoch </a:t>
            </a:r>
            <a:r>
              <a:rPr lang="el-GR" dirty="0"/>
              <a:t>&amp; </a:t>
            </a:r>
            <a:r>
              <a:rPr lang="el-GR" dirty="0" smtClean="0"/>
              <a:t>House, 2001</a:t>
            </a:r>
            <a:r>
              <a:rPr lang="el-GR" dirty="0"/>
              <a:t>)</a:t>
            </a:r>
            <a:r>
              <a:rPr lang="el-GR" dirty="0" smtClean="0"/>
              <a:t>. </a:t>
            </a:r>
            <a:endParaRPr lang="en-US" dirty="0" smtClean="0"/>
          </a:p>
          <a:p>
            <a:r>
              <a:rPr lang="el-GR" dirty="0"/>
              <a:t>Ηγεσία </a:t>
            </a:r>
            <a:r>
              <a:rPr lang="el-GR" dirty="0" smtClean="0"/>
              <a:t>σημαίνει:</a:t>
            </a:r>
          </a:p>
          <a:p>
            <a:pPr>
              <a:buFont typeface="Wingdings" charset="2"/>
              <a:buChar char="Ø"/>
            </a:pPr>
            <a:r>
              <a:rPr lang="el-GR" dirty="0" smtClean="0"/>
              <a:t>Να </a:t>
            </a:r>
            <a:r>
              <a:rPr lang="el-GR" dirty="0"/>
              <a:t>κατευθύνουμε την προοπτική και τα οράματα των συνεργατών μας</a:t>
            </a:r>
            <a:r>
              <a:rPr lang="el-GR" dirty="0" smtClean="0"/>
              <a:t> </a:t>
            </a:r>
            <a:r>
              <a:rPr lang="el-GR" dirty="0"/>
              <a:t>σε </a:t>
            </a:r>
            <a:r>
              <a:rPr lang="el-GR" dirty="0" smtClean="0"/>
              <a:t>υψηλότερα επίπεδα.</a:t>
            </a:r>
          </a:p>
          <a:p>
            <a:pPr>
              <a:buFont typeface="Wingdings" charset="2"/>
              <a:buChar char="Ø"/>
            </a:pPr>
            <a:r>
              <a:rPr lang="el-GR" dirty="0" smtClean="0"/>
              <a:t>Να </a:t>
            </a:r>
            <a:r>
              <a:rPr lang="el-GR" dirty="0"/>
              <a:t>βελτιώνουμε τις αποδόσεις και την αποτελεσματικότητα των συνεργατών </a:t>
            </a:r>
            <a:r>
              <a:rPr lang="el-GR" dirty="0" smtClean="0"/>
              <a:t>μας.</a:t>
            </a:r>
          </a:p>
          <a:p>
            <a:pPr>
              <a:buFont typeface="Wingdings" charset="2"/>
              <a:buChar char="Ø"/>
            </a:pPr>
            <a:r>
              <a:rPr lang="el-GR" dirty="0" smtClean="0"/>
              <a:t>Να βοηθάμε τους συνεργάτες μας να χτίζουνε προσωπικότητες οι οποίες να μπορούν να λειτουργούν παραγωγικά υπό πίεση (</a:t>
            </a:r>
            <a:r>
              <a:rPr lang="en-US" dirty="0" smtClean="0"/>
              <a:t>Cooper, 2004)</a:t>
            </a:r>
            <a:r>
              <a:rPr lang="el-GR" dirty="0" smtClean="0"/>
              <a:t>. </a:t>
            </a:r>
            <a:endParaRPr lang="en-US" dirty="0" smtClean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15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ΗΓΕΣΙΑ ΚΑΙ ΔΙΑΧΕΙΡΙΣΗ </a:t>
            </a:r>
            <a:r>
              <a:rPr lang="el-GR" dirty="0"/>
              <a:t>ΤΟΥ ΣΤΡΕΣ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292934"/>
                </a:solidFill>
              </a:rPr>
              <a:t>Οι δυνατοί και θετικοί Ηγέτες μπορούν να παρέχουν μια ισχυρά προληπτική και προστατευτική λειτουργία για εκείνους κάτω από την ηγεσία τους (</a:t>
            </a:r>
            <a:r>
              <a:rPr lang="en-US" dirty="0">
                <a:solidFill>
                  <a:srgbClr val="292934"/>
                </a:solidFill>
              </a:rPr>
              <a:t>Cooper, 2004)</a:t>
            </a:r>
            <a:r>
              <a:rPr lang="el-GR" dirty="0">
                <a:solidFill>
                  <a:srgbClr val="292934"/>
                </a:solidFill>
              </a:rPr>
              <a:t>. </a:t>
            </a:r>
            <a:endParaRPr lang="en-US" dirty="0" smtClean="0">
              <a:solidFill>
                <a:srgbClr val="292934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292934"/>
              </a:solidFill>
            </a:endParaRPr>
          </a:p>
          <a:p>
            <a:r>
              <a:rPr lang="el-GR" dirty="0">
                <a:solidFill>
                  <a:srgbClr val="292934"/>
                </a:solidFill>
              </a:rPr>
              <a:t>Οι ισχυροί Ηγέτες που διαθέτουν εξαιρετικές ικανότητες επικοινωνίας και ενδιαφέρονται για την ευημερία του </a:t>
            </a:r>
            <a:r>
              <a:rPr lang="el-GR" dirty="0" smtClean="0">
                <a:solidFill>
                  <a:srgbClr val="292934"/>
                </a:solidFill>
              </a:rPr>
              <a:t>προσωπικού</a:t>
            </a:r>
            <a:r>
              <a:rPr lang="en-US" dirty="0" smtClean="0">
                <a:solidFill>
                  <a:srgbClr val="292934"/>
                </a:solidFill>
              </a:rPr>
              <a:t>,</a:t>
            </a:r>
            <a:r>
              <a:rPr lang="el-GR" dirty="0" smtClean="0">
                <a:solidFill>
                  <a:srgbClr val="292934"/>
                </a:solidFill>
              </a:rPr>
              <a:t> </a:t>
            </a:r>
            <a:r>
              <a:rPr lang="el-GR" dirty="0">
                <a:solidFill>
                  <a:srgbClr val="292934"/>
                </a:solidFill>
              </a:rPr>
              <a:t>συμβάλλουν αποτελεσματικά στην προληπτική διαχείριση του Στρες </a:t>
            </a:r>
            <a:r>
              <a:rPr lang="en-US" dirty="0">
                <a:solidFill>
                  <a:srgbClr val="292934"/>
                </a:solidFill>
              </a:rPr>
              <a:t>(</a:t>
            </a:r>
            <a:r>
              <a:rPr lang="en-US" dirty="0" err="1">
                <a:solidFill>
                  <a:srgbClr val="292934"/>
                </a:solidFill>
              </a:rPr>
              <a:t>Macik</a:t>
            </a:r>
            <a:r>
              <a:rPr lang="en-US" dirty="0">
                <a:solidFill>
                  <a:srgbClr val="292934"/>
                </a:solidFill>
              </a:rPr>
              <a:t>-Frey, Quick &amp; Quick, 2005).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7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ΗΓΕΣΙΑ ΚΑΙ ΔΙΑΧΕΙΡΙΣΗ ΤΟΥ ΣΤΡΕΣ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rgbClr val="292934"/>
                </a:solidFill>
              </a:rPr>
              <a:t>Οι Ηγέτες έχουν καθήκον να προάγουν υγιείς οργανισμούς, έτσι ώστε οι εργαζόμενοι να μπορούν να αναπτυχθούν και να παράγουν (Quick &amp; Quick, 2004). </a:t>
            </a:r>
          </a:p>
          <a:p>
            <a:r>
              <a:rPr lang="el-GR" dirty="0">
                <a:solidFill>
                  <a:srgbClr val="292934"/>
                </a:solidFill>
              </a:rPr>
              <a:t>Προκειμένου να δημιουργηθούν υγιείς οργανισμοί, οι Ηγέτες θα πρέπει να είναι οι ίδιοι υγιείς και να αντιμετωπίζουν αποτελεσματικά το Στρες (Quick, Macik-Frey &amp; Cooper, 2007). </a:t>
            </a:r>
          </a:p>
          <a:p>
            <a:r>
              <a:rPr lang="el-GR" dirty="0">
                <a:solidFill>
                  <a:srgbClr val="292934"/>
                </a:solidFill>
              </a:rPr>
              <a:t>Για την ελαχιστοποίηση των αρνητικών επιπτώσεων του </a:t>
            </a:r>
            <a:r>
              <a:rPr lang="en-US" dirty="0">
                <a:solidFill>
                  <a:srgbClr val="292934"/>
                </a:solidFill>
              </a:rPr>
              <a:t>Distress </a:t>
            </a:r>
            <a:r>
              <a:rPr lang="el-GR" dirty="0">
                <a:solidFill>
                  <a:srgbClr val="292934"/>
                </a:solidFill>
              </a:rPr>
              <a:t>και για να μεγιστοποιηθούν οι θετικές επιπτώσεις του Εustress, οι Ηγέτες πρέπει να έχουν επίγνωση των δικών τους δυνάμεων και αδυναμιών, καθώς και των συνεργατών τους ( Gavin et al., 2003).</a:t>
            </a:r>
            <a:endParaRPr lang="en-US" dirty="0">
              <a:solidFill>
                <a:srgbClr val="292934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1311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ΗΓΕΣΙΑ ΚΑΙ ΔΙΑΧΕΙΡΙΣΗ ΤΟΥ ΣΤΡΕΣ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 το γεγονός ότι </a:t>
            </a:r>
            <a:r>
              <a:rPr lang="el-GR" dirty="0" smtClean="0"/>
              <a:t>η προληπτική διαχείριση του Στρες μπορεί να υπάρξει </a:t>
            </a:r>
            <a:r>
              <a:rPr lang="el-GR" dirty="0"/>
              <a:t>σε κάθε επίπεδο της </a:t>
            </a:r>
            <a:r>
              <a:rPr lang="el-GR" dirty="0" smtClean="0"/>
              <a:t>εταιρείας, η αποτελεσματική </a:t>
            </a:r>
            <a:r>
              <a:rPr lang="el-GR" dirty="0"/>
              <a:t>προληπτική διαχείριση του </a:t>
            </a:r>
            <a:r>
              <a:rPr lang="el-GR" dirty="0" smtClean="0"/>
              <a:t>Στρες </a:t>
            </a:r>
            <a:r>
              <a:rPr lang="el-GR" dirty="0"/>
              <a:t>εξαρτάται από την </a:t>
            </a:r>
            <a:r>
              <a:rPr lang="el-GR" dirty="0" smtClean="0"/>
              <a:t>αφοσιωμένη/δεσμευμένη Ηγεσία</a:t>
            </a:r>
            <a:r>
              <a:rPr lang="en-US" dirty="0" smtClean="0"/>
              <a:t> </a:t>
            </a:r>
            <a:r>
              <a:rPr lang="el-GR" dirty="0"/>
              <a:t>(Adkins, 1999)</a:t>
            </a:r>
            <a:r>
              <a:rPr lang="el-GR" dirty="0" smtClean="0"/>
              <a:t>. 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>
                <a:solidFill>
                  <a:srgbClr val="292934"/>
                </a:solidFill>
              </a:rPr>
              <a:t>Οι </a:t>
            </a:r>
            <a:r>
              <a:rPr lang="el-GR" dirty="0">
                <a:solidFill>
                  <a:srgbClr val="292934"/>
                </a:solidFill>
              </a:rPr>
              <a:t>Ηγέτες δεν πρέπει μόνο να προσπαθούν να παράγουν υγιείς οργανισμούς, αλλά επίσης να προσπαθούν να χτίσουν και ευτυχισμένους οργανισμούς (Quick &amp; Quick, 2004). </a:t>
            </a:r>
          </a:p>
        </p:txBody>
      </p:sp>
    </p:spTree>
    <p:extLst>
      <p:ext uri="{BB962C8B-B14F-4D97-AF65-F5344CB8AC3E}">
        <p14:creationId xmlns:p14="http://schemas.microsoft.com/office/powerpoint/2010/main" val="222817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ΗΓΕΣΙΑ ΚΑΙ ΔΙΑΧΕΙΡΙΣΗ ΤΟΥ ΣΤΡΕΣ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Όταν υπάρχουν υψηλά επίπεδα Στρες σε έναν Οργανισμό, ο Ηγέτης </a:t>
            </a:r>
            <a:r>
              <a:rPr lang="el-GR" dirty="0"/>
              <a:t>πρέπει να αξιολογεί :</a:t>
            </a:r>
          </a:p>
          <a:p>
            <a:pPr>
              <a:buFont typeface="Wingdings" charset="2"/>
              <a:buChar char="Ø"/>
            </a:pPr>
            <a:r>
              <a:rPr lang="el-GR" dirty="0"/>
              <a:t>Τι είναι </a:t>
            </a:r>
            <a:r>
              <a:rPr lang="el-GR" dirty="0" smtClean="0"/>
              <a:t>αυτό που βιώνει το προσωπικό αυτήν την χρονική περίοδο;</a:t>
            </a:r>
            <a:endParaRPr lang="el-GR" dirty="0"/>
          </a:p>
          <a:p>
            <a:pPr>
              <a:buFont typeface="Wingdings" charset="2"/>
              <a:buChar char="Ø"/>
            </a:pPr>
            <a:r>
              <a:rPr lang="el-GR" dirty="0"/>
              <a:t>Τι είναι αυτό που βιώνει </a:t>
            </a:r>
            <a:r>
              <a:rPr lang="el-GR" dirty="0" smtClean="0"/>
              <a:t>ο </a:t>
            </a:r>
            <a:r>
              <a:rPr lang="el-GR" dirty="0"/>
              <a:t>Ο</a:t>
            </a:r>
            <a:r>
              <a:rPr lang="el-GR" dirty="0" smtClean="0"/>
              <a:t>ργανισμός </a:t>
            </a:r>
            <a:r>
              <a:rPr lang="el-GR" dirty="0"/>
              <a:t>αυτήν την χρονική περίοδο</a:t>
            </a:r>
            <a:r>
              <a:rPr lang="el-GR" dirty="0" smtClean="0"/>
              <a:t>;</a:t>
            </a:r>
            <a:endParaRPr lang="el-GR" dirty="0"/>
          </a:p>
          <a:p>
            <a:pPr>
              <a:buFont typeface="Wingdings" charset="2"/>
              <a:buChar char="Ø"/>
            </a:pPr>
            <a:r>
              <a:rPr lang="el-GR" dirty="0"/>
              <a:t>Τι σημαινει </a:t>
            </a:r>
            <a:r>
              <a:rPr lang="el-GR" dirty="0" smtClean="0"/>
              <a:t>αυτό?</a:t>
            </a:r>
            <a:endParaRPr lang="el-GR" dirty="0"/>
          </a:p>
          <a:p>
            <a:pPr>
              <a:buFont typeface="Wingdings" charset="2"/>
              <a:buChar char="Ø"/>
            </a:pPr>
            <a:r>
              <a:rPr lang="el-GR" dirty="0"/>
              <a:t>Τι μπορώ να κάνω?</a:t>
            </a:r>
          </a:p>
          <a:p>
            <a:r>
              <a:rPr lang="el-GR" dirty="0" smtClean="0"/>
              <a:t>Η δράση της Ηγεσίας </a:t>
            </a:r>
            <a:r>
              <a:rPr lang="el-GR" dirty="0"/>
              <a:t>σε περιόδους </a:t>
            </a:r>
            <a:r>
              <a:rPr lang="el-GR" dirty="0" smtClean="0"/>
              <a:t>Στρες ξεκινάει με την κατανόηση των επιπτώσεων του Στρες πάνω στους εργαζόμενους.</a:t>
            </a:r>
            <a:endParaRPr lang="el-GR" dirty="0"/>
          </a:p>
          <a:p>
            <a:r>
              <a:rPr lang="el-GR" dirty="0"/>
              <a:t>Η επιτυχία στη διαχείριση και την πρόληψη του </a:t>
            </a:r>
            <a:r>
              <a:rPr lang="el-GR" dirty="0" smtClean="0"/>
              <a:t>Στρες </a:t>
            </a:r>
            <a:r>
              <a:rPr lang="el-GR" dirty="0"/>
              <a:t>θα εξαρτηθεί από την κουλτούρα του </a:t>
            </a:r>
            <a:r>
              <a:rPr lang="el-GR" dirty="0" smtClean="0"/>
              <a:t>οργανισμού. Το Στρες </a:t>
            </a:r>
            <a:r>
              <a:rPr lang="el-GR" dirty="0"/>
              <a:t>θα πρέπει να θεωρηθεί ως </a:t>
            </a:r>
            <a:r>
              <a:rPr lang="el-GR" dirty="0" smtClean="0"/>
              <a:t>μια μορφή πληροφορίας που θα </a:t>
            </a:r>
            <a:r>
              <a:rPr lang="el-GR" dirty="0"/>
              <a:t>καθοδηγήσει τη </a:t>
            </a:r>
            <a:r>
              <a:rPr lang="el-GR" dirty="0" smtClean="0"/>
              <a:t>δράση και όχι ως μια αδυναμία του προσωπικού</a:t>
            </a:r>
            <a:r>
              <a:rPr lang="en-US" dirty="0"/>
              <a:t> </a:t>
            </a:r>
            <a:r>
              <a:rPr lang="el-GR" dirty="0" smtClean="0"/>
              <a:t>(</a:t>
            </a:r>
            <a:r>
              <a:rPr lang="en-US" dirty="0" err="1"/>
              <a:t>Michie</a:t>
            </a:r>
            <a:r>
              <a:rPr lang="el-GR" dirty="0"/>
              <a:t>, 2002</a:t>
            </a:r>
            <a:r>
              <a:rPr lang="el-GR" dirty="0" smtClean="0"/>
              <a:t>)</a:t>
            </a:r>
            <a:r>
              <a:rPr lang="en-US" dirty="0" smtClean="0"/>
              <a:t>.</a:t>
            </a:r>
            <a:endParaRPr lang="en-US" b="1" dirty="0">
              <a:latin typeface="Humanst521 BT" charset="0"/>
            </a:endParaRPr>
          </a:p>
          <a:p>
            <a:pPr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72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ΠΑΡΕΜΒΑΣΕΙΣ ΓΙΑ ΤΗΝ ΔΙΑΧΕΙΡΙΣΗ ΤΟΥ ΣΤΡΕΣ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Πρωτογενείς Παρεμβάσεις (</a:t>
            </a:r>
            <a:r>
              <a:rPr lang="en-US" dirty="0" smtClean="0"/>
              <a:t>Primary Interventions)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Δευτερογενείς Παρεμβάσεις</a:t>
            </a:r>
            <a:r>
              <a:rPr lang="en-US" dirty="0" smtClean="0"/>
              <a:t> (Secondary </a:t>
            </a:r>
            <a:r>
              <a:rPr lang="en-US" dirty="0"/>
              <a:t>Interventions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Τριτογενείς Παρεμβάσεις</a:t>
            </a:r>
            <a:r>
              <a:rPr lang="en-US" dirty="0" smtClean="0"/>
              <a:t> (Tertiary </a:t>
            </a:r>
            <a:r>
              <a:rPr lang="en-US" dirty="0"/>
              <a:t>Interventions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1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ΠΑΡΕΜΒΑΣΕΙΣ ΓΙΑ ΤΗΝ ΔΙΑΧΕΙΡΙΣΗ ΤΟΥ ΣΤΡΕΣ</a:t>
            </a:r>
            <a:endParaRPr lang="en-US" dirty="0"/>
          </a:p>
        </p:txBody>
      </p:sp>
      <p:pic>
        <p:nvPicPr>
          <p:cNvPr id="4" name="Content Placeholder 3" descr="Screen Shot 2015-04-28 at 4.49.19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6" r="10564"/>
          <a:stretch/>
        </p:blipFill>
        <p:spPr>
          <a:xfrm>
            <a:off x="755879" y="1600200"/>
            <a:ext cx="7930921" cy="3972443"/>
          </a:xfrm>
        </p:spPr>
      </p:pic>
      <p:sp>
        <p:nvSpPr>
          <p:cNvPr id="3" name="TextBox 2"/>
          <p:cNvSpPr txBox="1"/>
          <p:nvPr/>
        </p:nvSpPr>
        <p:spPr>
          <a:xfrm>
            <a:off x="457199" y="5966148"/>
            <a:ext cx="7676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(Hargrove</a:t>
            </a:r>
            <a:r>
              <a:rPr lang="en-US" dirty="0"/>
              <a:t>, </a:t>
            </a:r>
            <a:r>
              <a:rPr lang="en-US" dirty="0" smtClean="0"/>
              <a:t>Quick</a:t>
            </a:r>
            <a:r>
              <a:rPr lang="en-US" dirty="0"/>
              <a:t>, </a:t>
            </a:r>
            <a:r>
              <a:rPr lang="en-US" dirty="0" smtClean="0"/>
              <a:t>Nelson &amp; </a:t>
            </a:r>
            <a:r>
              <a:rPr lang="en-US" dirty="0"/>
              <a:t>Quick, </a:t>
            </a:r>
            <a:r>
              <a:rPr lang="en-US" dirty="0" smtClean="0"/>
              <a:t>2011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5859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ΕΠΙΠΕΔΑ ΠΡΟΛΗΨΗΣ ΓΙΑ ΤΟ ΣΤΡΕΣ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292934"/>
                </a:solidFill>
              </a:rPr>
              <a:t>Οι Πρωτογενείς παρεμβάσεις στοχεύουν στην ελαχιστοποίηση των επαγγελματικών στρεσογόνων παραγόντων πριν από την εμφάνιση τους, μειώνοντας έτσι τις πιθανότητες για τους εργαζόμενους να νιώσουν κάποια ενόχληση</a:t>
            </a:r>
            <a:r>
              <a:rPr lang="en-GB" dirty="0">
                <a:solidFill>
                  <a:srgbClr val="292934"/>
                </a:solidFill>
              </a:rPr>
              <a:t>/</a:t>
            </a:r>
            <a:r>
              <a:rPr lang="el-GR" dirty="0">
                <a:solidFill>
                  <a:srgbClr val="292934"/>
                </a:solidFill>
              </a:rPr>
              <a:t>δυσφορία λόγω </a:t>
            </a:r>
            <a:r>
              <a:rPr lang="el-GR" dirty="0" smtClean="0">
                <a:solidFill>
                  <a:srgbClr val="292934"/>
                </a:solidFill>
              </a:rPr>
              <a:t>Στρες</a:t>
            </a:r>
            <a:r>
              <a:rPr lang="en-US" dirty="0" smtClean="0">
                <a:solidFill>
                  <a:srgbClr val="292934"/>
                </a:solidFill>
              </a:rPr>
              <a:t>:</a:t>
            </a:r>
          </a:p>
          <a:p>
            <a:pPr>
              <a:buFont typeface="Wingdings" charset="2"/>
              <a:buChar char="Ø"/>
            </a:pPr>
            <a:r>
              <a:rPr lang="el-GR" dirty="0" smtClean="0">
                <a:solidFill>
                  <a:srgbClr val="292934"/>
                </a:solidFill>
              </a:rPr>
              <a:t>Είναι δυναμικές. </a:t>
            </a:r>
          </a:p>
          <a:p>
            <a:pPr>
              <a:buFont typeface="Wingdings" charset="2"/>
              <a:buChar char="Ø"/>
            </a:pPr>
            <a:r>
              <a:rPr lang="el-GR" dirty="0">
                <a:solidFill>
                  <a:srgbClr val="292934"/>
                </a:solidFill>
              </a:rPr>
              <a:t>Π</a:t>
            </a:r>
            <a:r>
              <a:rPr lang="el-GR" dirty="0" smtClean="0">
                <a:solidFill>
                  <a:srgbClr val="292934"/>
                </a:solidFill>
              </a:rPr>
              <a:t>ροσπαθούν </a:t>
            </a:r>
            <a:r>
              <a:rPr lang="el-GR" dirty="0">
                <a:solidFill>
                  <a:srgbClr val="292934"/>
                </a:solidFill>
              </a:rPr>
              <a:t>να </a:t>
            </a:r>
            <a:r>
              <a:rPr lang="el-GR" dirty="0" smtClean="0">
                <a:solidFill>
                  <a:srgbClr val="292934"/>
                </a:solidFill>
              </a:rPr>
              <a:t>δημιουργήσουν ένα περιβάλλον χωρίς Στρες. </a:t>
            </a:r>
          </a:p>
          <a:p>
            <a:pPr>
              <a:buFont typeface="Wingdings" charset="2"/>
              <a:buChar char="Ø"/>
            </a:pPr>
            <a:r>
              <a:rPr lang="el-GR" dirty="0" smtClean="0">
                <a:solidFill>
                  <a:srgbClr val="292934"/>
                </a:solidFill>
              </a:rPr>
              <a:t>Εστιάζουν </a:t>
            </a:r>
            <a:r>
              <a:rPr lang="el-GR" dirty="0">
                <a:solidFill>
                  <a:srgbClr val="292934"/>
                </a:solidFill>
              </a:rPr>
              <a:t>κυρίως στο χώρο εργασίας και </a:t>
            </a:r>
            <a:r>
              <a:rPr lang="el-GR" dirty="0" smtClean="0">
                <a:solidFill>
                  <a:srgbClr val="292934"/>
                </a:solidFill>
              </a:rPr>
              <a:t>όχι στο άτομο. </a:t>
            </a:r>
          </a:p>
          <a:p>
            <a:pPr>
              <a:buFont typeface="Wingdings" charset="2"/>
              <a:buChar char="Ø"/>
            </a:pPr>
            <a:r>
              <a:rPr lang="el-GR" dirty="0" smtClean="0">
                <a:solidFill>
                  <a:srgbClr val="292934"/>
                </a:solidFill>
              </a:rPr>
              <a:t>Και </a:t>
            </a:r>
            <a:r>
              <a:rPr lang="el-GR" dirty="0">
                <a:solidFill>
                  <a:srgbClr val="292934"/>
                </a:solidFill>
              </a:rPr>
              <a:t>για το λόγο αυτό τείνουν να έχουν μακροπρόθεσμα </a:t>
            </a:r>
            <a:r>
              <a:rPr lang="el-GR" dirty="0" smtClean="0">
                <a:solidFill>
                  <a:srgbClr val="292934"/>
                </a:solidFill>
              </a:rPr>
              <a:t>οφέλη.</a:t>
            </a:r>
          </a:p>
        </p:txBody>
      </p:sp>
    </p:spTree>
    <p:extLst>
      <p:ext uri="{BB962C8B-B14F-4D97-AF65-F5344CB8AC3E}">
        <p14:creationId xmlns:p14="http://schemas.microsoft.com/office/powerpoint/2010/main" val="133084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/>
              <a:t>ΕΠΙΠΕΔΑ ΠΡΟΛΗΨΗΣ ΓΙΑ ΤΟ ΣΤΡΕΣ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rgbClr val="292934"/>
                </a:solidFill>
              </a:rPr>
              <a:t>Ο κύριος στόχος της Δευτεροβάθμιων παρεμβάσεων είναι:</a:t>
            </a:r>
          </a:p>
          <a:p>
            <a:pPr>
              <a:buFont typeface="Wingdings" charset="2"/>
              <a:buChar char="Ø"/>
            </a:pPr>
            <a:r>
              <a:rPr lang="el-GR" dirty="0">
                <a:solidFill>
                  <a:srgbClr val="292934"/>
                </a:solidFill>
              </a:rPr>
              <a:t>Να ελαχιστοποιήσουν τις αρνητικές επιπτώσεις των στρεσογόνων παραγόντων προτού βλάψουν σοβαρά την υγεία των εργαζομένων.</a:t>
            </a:r>
          </a:p>
          <a:p>
            <a:pPr>
              <a:buFont typeface="Wingdings" charset="2"/>
              <a:buChar char="Ø"/>
            </a:pPr>
            <a:r>
              <a:rPr lang="el-GR" dirty="0">
                <a:solidFill>
                  <a:srgbClr val="292934"/>
                </a:solidFill>
              </a:rPr>
              <a:t>Είναι πιο εύκολο να εφαρμοστούν και με μικρότερο κόστος από ότι οι παρεμβάσεις πρωτογενούς πρόληψης.</a:t>
            </a:r>
          </a:p>
          <a:p>
            <a:r>
              <a:rPr lang="el-GR" dirty="0">
                <a:solidFill>
                  <a:srgbClr val="292934"/>
                </a:solidFill>
              </a:rPr>
              <a:t>Τέλος, οι Τριτογενείς παρεμβάσεις αφορούν περιπτώσεις κατά τις οποίες έχει συμβεί ένας τραυματισμός ή μια αναπηρία που οφείλεται στο Στρες και συμβάλλουν στην αποκατάσταση αυτών των συνθηκών, έως ότου ο εργαζόμενος επιστρέψει κανονικά στη δουλειά </a:t>
            </a:r>
            <a:r>
              <a:rPr lang="el-GR" dirty="0"/>
              <a:t>του.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27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ΤΕΧΝΙΚΕΣ ΑΝΤΙΜΕΤΩΠΙΣΗΣ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800" dirty="0" smtClean="0"/>
              <a:t>Πρωτογενείς- </a:t>
            </a:r>
            <a:r>
              <a:rPr lang="el-GR" sz="2800" dirty="0"/>
              <a:t>εκπαίδευση υγείας, επανασχεδιασμός της εργασίας, αλλαγή της οργάνωσης, πρόληψη. </a:t>
            </a:r>
          </a:p>
          <a:p>
            <a:r>
              <a:rPr lang="el-GR" sz="2800" dirty="0" smtClean="0"/>
              <a:t>Δευτερογενείς-</a:t>
            </a:r>
            <a:r>
              <a:rPr lang="el-GR" sz="2800" dirty="0"/>
              <a:t>προγράμματα αντιμετώπισης του στρες, όπως η σωματική άσκηση, οι τεχνικές χαλάρωσης, η διαχείριση του χρόνου. </a:t>
            </a:r>
          </a:p>
          <a:p>
            <a:r>
              <a:rPr lang="el-GR" sz="2800" dirty="0" smtClean="0"/>
              <a:t>Τριτογενείς </a:t>
            </a:r>
            <a:r>
              <a:rPr lang="el-GR" sz="2800" dirty="0"/>
              <a:t>- θεραπεία της δυσφορίας, για παράδειγμα προγράμματα υποστήριξης των υπαλλήλων, παροχή συμβουλών, παραπομπή για ιατρική βοήθεια μέσω του ιατρικού τμήματος του οργανισμού.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40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ΟΦΕΛΗ ΠΡΟΛΗΨΗΣ ΤΟΥ ΣΤΡΕΣ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Με την βελτιωμένη πρόληψη ενάντια στο Στρες πετυχαίνουμε:</a:t>
            </a:r>
          </a:p>
          <a:p>
            <a:r>
              <a:rPr lang="el-GR" dirty="0" smtClean="0"/>
              <a:t>Βελτιωμένη</a:t>
            </a:r>
            <a:r>
              <a:rPr lang="en-US" dirty="0" smtClean="0"/>
              <a:t> </a:t>
            </a:r>
            <a:r>
              <a:rPr lang="el-GR" dirty="0"/>
              <a:t>ε</a:t>
            </a:r>
            <a:r>
              <a:rPr lang="el-GR" dirty="0" smtClean="0"/>
              <a:t>υημερία </a:t>
            </a:r>
            <a:r>
              <a:rPr lang="el-GR" dirty="0"/>
              <a:t>και </a:t>
            </a:r>
            <a:r>
              <a:rPr lang="el-GR" dirty="0" smtClean="0"/>
              <a:t>εργασιακή ικανοποίηση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l-GR" dirty="0" smtClean="0"/>
              <a:t> </a:t>
            </a:r>
          </a:p>
          <a:p>
            <a:r>
              <a:rPr lang="el-GR" dirty="0" smtClean="0"/>
              <a:t>Ένα </a:t>
            </a:r>
            <a:r>
              <a:rPr lang="el-GR" dirty="0"/>
              <a:t>υγιές και </a:t>
            </a:r>
            <a:r>
              <a:rPr lang="el-GR" dirty="0" smtClean="0"/>
              <a:t>παραγωγικό, με κίνητρα, εργατικό δυναμικό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Βελτιωμένη συνολική απόδοση και </a:t>
            </a:r>
            <a:r>
              <a:rPr lang="el-GR" dirty="0" smtClean="0"/>
              <a:t>παραγωγικότητα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Μειωμένη απουσία και </a:t>
            </a:r>
            <a:r>
              <a:rPr lang="el-GR" dirty="0" smtClean="0"/>
              <a:t>μειωμένα ποσοστά αποχώρησης του προσωπικού</a:t>
            </a:r>
            <a:r>
              <a:rPr lang="en-US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588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ΧΑΡΑΚΤΗΡΙΣΤΙΚΑ ΗΓΕΤΗ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Όσο πιο προσωπική και στενή είναι η επαφή </a:t>
            </a:r>
            <a:r>
              <a:rPr lang="el-GR" dirty="0"/>
              <a:t>με τους </a:t>
            </a:r>
            <a:r>
              <a:rPr lang="el-GR" dirty="0" smtClean="0"/>
              <a:t>συνεργάτες </a:t>
            </a:r>
            <a:r>
              <a:rPr lang="el-GR" dirty="0"/>
              <a:t>τόσο </a:t>
            </a:r>
            <a:r>
              <a:rPr lang="el-GR" dirty="0" smtClean="0"/>
              <a:t>πιο αποτελεσματική </a:t>
            </a:r>
            <a:r>
              <a:rPr lang="el-GR" dirty="0"/>
              <a:t>θα είναι η διεύθυνση και </a:t>
            </a:r>
            <a:r>
              <a:rPr lang="el-GR" dirty="0" smtClean="0"/>
              <a:t>η Ηγεσία.</a:t>
            </a:r>
          </a:p>
          <a:p>
            <a:r>
              <a:rPr lang="el-GR" dirty="0" smtClean="0"/>
              <a:t>Για να μπορέσει ένας Ηγέτης να εμπνεύσει και να δώσει κίνητρο στους συνεργάτες του θα πρέπει: </a:t>
            </a:r>
            <a:endParaRPr lang="el-GR" dirty="0"/>
          </a:p>
          <a:p>
            <a:pPr>
              <a:buFont typeface="Wingdings" charset="2"/>
              <a:buChar char="Ø"/>
            </a:pPr>
            <a:r>
              <a:rPr lang="el-GR" dirty="0"/>
              <a:t>Ν</a:t>
            </a:r>
            <a:r>
              <a:rPr lang="el-GR" dirty="0" smtClean="0"/>
              <a:t>α </a:t>
            </a:r>
            <a:r>
              <a:rPr lang="el-GR" dirty="0"/>
              <a:t>είναι απόλυτα γνώστης του αντικειμένου </a:t>
            </a:r>
            <a:r>
              <a:rPr lang="el-GR" dirty="0" smtClean="0"/>
              <a:t>εργασίας. </a:t>
            </a:r>
            <a:endParaRPr lang="el-GR" dirty="0"/>
          </a:p>
          <a:p>
            <a:pPr>
              <a:buFont typeface="Wingdings" charset="2"/>
              <a:buChar char="Ø"/>
            </a:pPr>
            <a:r>
              <a:rPr lang="el-GR" dirty="0" smtClean="0"/>
              <a:t>Να </a:t>
            </a:r>
            <a:r>
              <a:rPr lang="el-GR" dirty="0"/>
              <a:t>αναλαμβάνει την ευθύνη των πράξεών </a:t>
            </a:r>
            <a:r>
              <a:rPr lang="el-GR" dirty="0" smtClean="0"/>
              <a:t>του.</a:t>
            </a:r>
          </a:p>
          <a:p>
            <a:pPr>
              <a:buFont typeface="Wingdings" charset="2"/>
              <a:buChar char="Ø"/>
            </a:pPr>
            <a:r>
              <a:rPr lang="el-GR" dirty="0" smtClean="0"/>
              <a:t>Να </a:t>
            </a:r>
            <a:r>
              <a:rPr lang="el-GR" dirty="0"/>
              <a:t>παίρνει έγκαιρες </a:t>
            </a:r>
            <a:r>
              <a:rPr lang="el-GR" dirty="0" smtClean="0"/>
              <a:t>αποφάσεις ακόμα και αν δεν είναι οι πιο σωστές.</a:t>
            </a:r>
            <a:endParaRPr lang="el-GR" dirty="0"/>
          </a:p>
          <a:p>
            <a:pPr>
              <a:buFont typeface="Wingdings" charset="2"/>
              <a:buChar char="Ø"/>
            </a:pPr>
            <a:r>
              <a:rPr lang="el-GR" dirty="0"/>
              <a:t>Ν</a:t>
            </a:r>
            <a:r>
              <a:rPr lang="el-GR" dirty="0" smtClean="0"/>
              <a:t>α </a:t>
            </a:r>
            <a:r>
              <a:rPr lang="el-GR" dirty="0"/>
              <a:t>δίνει το </a:t>
            </a:r>
            <a:r>
              <a:rPr lang="el-GR" dirty="0" smtClean="0"/>
              <a:t>παράδειγμα</a:t>
            </a:r>
            <a:r>
              <a:rPr lang="en-US" dirty="0" smtClean="0"/>
              <a:t>.</a:t>
            </a:r>
            <a:endParaRPr lang="el-GR" dirty="0"/>
          </a:p>
          <a:p>
            <a:pPr>
              <a:buFont typeface="Wingdings" charset="2"/>
              <a:buChar char="Ø"/>
            </a:pPr>
            <a:r>
              <a:rPr lang="el-GR" dirty="0" smtClean="0"/>
              <a:t>Να ενδιαφέρεται για την ψυχική και σωματική ευημερία των συνεργατών του.</a:t>
            </a:r>
          </a:p>
          <a:p>
            <a:pPr>
              <a:buFont typeface="Wingdings" charset="2"/>
              <a:buChar char="Ø"/>
            </a:pPr>
            <a:r>
              <a:rPr lang="el-GR" dirty="0"/>
              <a:t>Ν</a:t>
            </a:r>
            <a:r>
              <a:rPr lang="el-GR" dirty="0" smtClean="0"/>
              <a:t>α </a:t>
            </a:r>
            <a:r>
              <a:rPr lang="el-GR" dirty="0"/>
              <a:t>κρατά τους </a:t>
            </a:r>
            <a:r>
              <a:rPr lang="el-GR" dirty="0" smtClean="0"/>
              <a:t>συνεργάτες </a:t>
            </a:r>
            <a:r>
              <a:rPr lang="el-GR" dirty="0"/>
              <a:t>του </a:t>
            </a:r>
            <a:r>
              <a:rPr lang="el-GR" dirty="0" smtClean="0"/>
              <a:t>ενημερωμένους.</a:t>
            </a:r>
            <a:endParaRPr lang="el-GR" dirty="0"/>
          </a:p>
          <a:p>
            <a:pPr>
              <a:buFont typeface="Wingdings" charset="2"/>
              <a:buChar char="Ø"/>
            </a:pPr>
            <a:r>
              <a:rPr lang="el-GR" dirty="0"/>
              <a:t>Ν</a:t>
            </a:r>
            <a:r>
              <a:rPr lang="el-GR" dirty="0" smtClean="0"/>
              <a:t>α διασφαλίζει </a:t>
            </a:r>
            <a:r>
              <a:rPr lang="el-GR" dirty="0"/>
              <a:t>ότι το αντικείμενο δουλειάς είναι κατανοητό, επιβλέπεται και </a:t>
            </a:r>
            <a:r>
              <a:rPr lang="el-GR" dirty="0" smtClean="0"/>
              <a:t>εκτελείται</a:t>
            </a:r>
            <a:r>
              <a:rPr lang="el-G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66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ΕΥΧΑΡΙΣΤΩ ΓΙΑ ΤΟΝ ΧΡΟΝΟ ΣΑΣ!</a:t>
            </a:r>
            <a:endParaRPr lang="en-US" dirty="0"/>
          </a:p>
        </p:txBody>
      </p:sp>
      <p:pic>
        <p:nvPicPr>
          <p:cNvPr id="5" name="Content Placeholder 4" descr="stress-free-leadership-1-638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1" r="626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9184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6640"/>
            <a:ext cx="8229600" cy="990600"/>
          </a:xfrm>
        </p:spPr>
        <p:txBody>
          <a:bodyPr/>
          <a:lstStyle/>
          <a:p>
            <a:pPr algn="ctr"/>
            <a:r>
              <a:rPr lang="el-GR" dirty="0" smtClean="0"/>
              <a:t>ΒΙΒΛΙΟΓΡΑΦΙΑ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638"/>
            <a:ext cx="8229600" cy="5380274"/>
          </a:xfrm>
        </p:spPr>
        <p:txBody>
          <a:bodyPr>
            <a:noAutofit/>
          </a:bodyPr>
          <a:lstStyle/>
          <a:p>
            <a:r>
              <a:rPr lang="en-US" sz="2000" dirty="0"/>
              <a:t>Adkins, J.A. (1999). Promoting </a:t>
            </a:r>
            <a:r>
              <a:rPr lang="en-US" sz="2000" dirty="0" smtClean="0"/>
              <a:t>Organizational Health: The Evolving Practice of Occupational Health Psychology. </a:t>
            </a:r>
            <a:r>
              <a:rPr lang="en-US" sz="2000" i="1" dirty="0" smtClean="0"/>
              <a:t>Professional </a:t>
            </a:r>
            <a:r>
              <a:rPr lang="en-US" sz="2000" i="1" dirty="0"/>
              <a:t>Psychology, Research and Practice</a:t>
            </a:r>
            <a:r>
              <a:rPr lang="en-US" sz="2000" dirty="0"/>
              <a:t>, </a:t>
            </a:r>
            <a:r>
              <a:rPr lang="en-US" sz="2000" dirty="0" smtClean="0"/>
              <a:t>30, 129</a:t>
            </a:r>
            <a:r>
              <a:rPr lang="el-GR" sz="2000" dirty="0" smtClean="0"/>
              <a:t>-</a:t>
            </a:r>
            <a:r>
              <a:rPr lang="en-US" sz="2000" dirty="0" smtClean="0"/>
              <a:t>137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err="1"/>
              <a:t>Barling</a:t>
            </a:r>
            <a:r>
              <a:rPr lang="en-US" sz="2000" dirty="0"/>
              <a:t>, J., Weber, T., &amp; </a:t>
            </a:r>
            <a:r>
              <a:rPr lang="en-US" sz="2000" dirty="0" err="1"/>
              <a:t>Kelloway</a:t>
            </a:r>
            <a:r>
              <a:rPr lang="en-US" sz="2000" dirty="0"/>
              <a:t>, E. K. (1996). Effects of </a:t>
            </a:r>
            <a:r>
              <a:rPr lang="en-US" sz="2000" dirty="0" smtClean="0"/>
              <a:t>Transformational Leadership Training </a:t>
            </a:r>
            <a:r>
              <a:rPr lang="en-US" sz="2000" dirty="0"/>
              <a:t>on </a:t>
            </a:r>
            <a:r>
              <a:rPr lang="en-US" sz="2000" dirty="0" smtClean="0"/>
              <a:t>Attitudinal and Financial Outcomes: </a:t>
            </a:r>
            <a:r>
              <a:rPr lang="en-US" sz="2000" dirty="0"/>
              <a:t>A </a:t>
            </a:r>
            <a:r>
              <a:rPr lang="en-US" sz="2000" dirty="0" smtClean="0"/>
              <a:t>Field Experiment. </a:t>
            </a:r>
            <a:r>
              <a:rPr lang="en-US" sz="2000" i="1" dirty="0"/>
              <a:t>Journal of Applied Psychology</a:t>
            </a:r>
            <a:r>
              <a:rPr lang="en-US" sz="2000" dirty="0"/>
              <a:t>, </a:t>
            </a:r>
            <a:r>
              <a:rPr lang="en-US" sz="2000" dirty="0" smtClean="0"/>
              <a:t>81, </a:t>
            </a:r>
            <a:r>
              <a:rPr lang="en-US" sz="2000" dirty="0"/>
              <a:t>827-832. </a:t>
            </a:r>
            <a:endParaRPr lang="el-GR" sz="2000" dirty="0" smtClean="0"/>
          </a:p>
          <a:p>
            <a:r>
              <a:rPr lang="en-US" sz="2000" dirty="0" err="1" smtClean="0"/>
              <a:t>Βass</a:t>
            </a:r>
            <a:r>
              <a:rPr lang="en-US" sz="2000" dirty="0"/>
              <a:t>, </a:t>
            </a:r>
            <a:r>
              <a:rPr lang="en-US" sz="2000" dirty="0" err="1"/>
              <a:t>Β</a:t>
            </a:r>
            <a:r>
              <a:rPr lang="en-US" sz="2000" dirty="0"/>
              <a:t>. (1990a). From Transactional to Transformational Leadership. Learning to Share the Vision. </a:t>
            </a:r>
            <a:r>
              <a:rPr lang="en-US" sz="2000" i="1" dirty="0"/>
              <a:t>Organizational Dynamics, American Management </a:t>
            </a:r>
            <a:r>
              <a:rPr lang="en-US" sz="2000" i="1" dirty="0" err="1"/>
              <a:t>Assosiation</a:t>
            </a:r>
            <a:r>
              <a:rPr lang="en-US" sz="2000" dirty="0"/>
              <a:t>, New York, p. 22. </a:t>
            </a:r>
          </a:p>
          <a:p>
            <a:r>
              <a:rPr lang="en-US" sz="2000" dirty="0"/>
              <a:t>Bass, B. (1990b). Theory, Research and Managerial Applications.</a:t>
            </a:r>
            <a:r>
              <a:rPr lang="el-GR" sz="2000" dirty="0"/>
              <a:t> </a:t>
            </a:r>
            <a:r>
              <a:rPr lang="en-US" sz="2000" dirty="0"/>
              <a:t>New York: The Free Press.</a:t>
            </a:r>
          </a:p>
          <a:p>
            <a:r>
              <a:rPr lang="en-US" sz="2000" dirty="0"/>
              <a:t>Bass, B. (1991). </a:t>
            </a:r>
            <a:r>
              <a:rPr lang="en-US" sz="2000" dirty="0" err="1"/>
              <a:t>Stogdill’s</a:t>
            </a:r>
            <a:r>
              <a:rPr lang="en-US" sz="2000" dirty="0"/>
              <a:t> Handbook of Leadership: A Survey of Theory and Research. New York: The Free Press.</a:t>
            </a:r>
          </a:p>
          <a:p>
            <a:r>
              <a:rPr lang="en-US" sz="2000" dirty="0"/>
              <a:t>Bass, B. (1997). The Ethics of Transformational Leadership. Working Papers-Academy of Leadership Press</a:t>
            </a:r>
            <a:r>
              <a:rPr lang="en-US" sz="2000" dirty="0" smtClean="0"/>
              <a:t>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8436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ΒΙΒΛΙΟΓΡΑΦΙΑ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600" dirty="0"/>
              <a:t>Blackmore, E. R., </a:t>
            </a:r>
            <a:r>
              <a:rPr lang="en-US" sz="2600" dirty="0" err="1"/>
              <a:t>Stansfeld</a:t>
            </a:r>
            <a:r>
              <a:rPr lang="en-US" sz="2600" dirty="0"/>
              <a:t>, S. A., Weller, I., </a:t>
            </a:r>
            <a:r>
              <a:rPr lang="en-US" sz="2600" dirty="0" err="1"/>
              <a:t>Munce</a:t>
            </a:r>
            <a:r>
              <a:rPr lang="en-US" sz="2600" dirty="0"/>
              <a:t>, S., </a:t>
            </a:r>
            <a:r>
              <a:rPr lang="en-US" sz="2600" dirty="0" err="1"/>
              <a:t>Zagorski</a:t>
            </a:r>
            <a:r>
              <a:rPr lang="en-US" sz="2600" dirty="0"/>
              <a:t>, B. M., &amp; Stewart, D. E. (2007). Major Depressive Episodes and Work Stress: Results from a National Population Survey. </a:t>
            </a:r>
            <a:r>
              <a:rPr lang="en-US" sz="2600" i="1" dirty="0"/>
              <a:t>American Journal of Public Health</a:t>
            </a:r>
            <a:r>
              <a:rPr lang="en-US" sz="2600" dirty="0"/>
              <a:t>, 97, 2088-2093. </a:t>
            </a:r>
            <a:endParaRPr lang="en-GB" sz="2600" dirty="0" smtClean="0"/>
          </a:p>
          <a:p>
            <a:r>
              <a:rPr lang="en-GB" sz="2600" dirty="0" smtClean="0"/>
              <a:t>Cartwright</a:t>
            </a:r>
            <a:r>
              <a:rPr lang="en-GB" sz="2600" dirty="0"/>
              <a:t>, S., &amp; Cooper, C. L. (2002). </a:t>
            </a:r>
            <a:r>
              <a:rPr lang="en-GB" sz="2600" i="1" dirty="0"/>
              <a:t>ASSET: An Organisational Stress Screening Tool-The Management Guide</a:t>
            </a:r>
            <a:r>
              <a:rPr lang="en-GB" sz="2600" dirty="0"/>
              <a:t>. Manchester: RCL Ltd</a:t>
            </a:r>
            <a:r>
              <a:rPr lang="en-GB" sz="2600" dirty="0" smtClean="0"/>
              <a:t>.</a:t>
            </a:r>
            <a:endParaRPr lang="en-US" sz="2600" dirty="0" smtClean="0"/>
          </a:p>
          <a:p>
            <a:r>
              <a:rPr lang="en-US" sz="2600" dirty="0" err="1" smtClean="0"/>
              <a:t>Chanoch</a:t>
            </a:r>
            <a:r>
              <a:rPr lang="el-GR" sz="2600" dirty="0"/>
              <a:t>,</a:t>
            </a:r>
            <a:r>
              <a:rPr lang="en-US" sz="2600" dirty="0"/>
              <a:t> J., &amp; House, R. (2001). Dynamics of Charismatic Leadership: A Process Theory, Simulation Model, and Tests. </a:t>
            </a:r>
            <a:r>
              <a:rPr lang="en-US" sz="2600" i="1" dirty="0"/>
              <a:t>The Leadership Quarterly</a:t>
            </a:r>
            <a:r>
              <a:rPr lang="en-US" sz="2600" dirty="0"/>
              <a:t>, 12, 75-113. </a:t>
            </a:r>
          </a:p>
          <a:p>
            <a:r>
              <a:rPr lang="en-US" sz="2600" dirty="0"/>
              <a:t>Cheng, G. H. L., &amp; Chan, D. K. S. (2008). Who Suffers More from Job Insecurity? A Meta-Analytic Review. </a:t>
            </a:r>
            <a:r>
              <a:rPr lang="en-US" sz="2600" i="1" dirty="0"/>
              <a:t>Applied Psychology: An International Review</a:t>
            </a:r>
            <a:r>
              <a:rPr lang="en-US" sz="2600" dirty="0"/>
              <a:t>, 57, 272-303. </a:t>
            </a:r>
            <a:endParaRPr lang="el-GR" sz="2600" dirty="0"/>
          </a:p>
          <a:p>
            <a:r>
              <a:rPr lang="en-US" sz="2600" dirty="0"/>
              <a:t>Cooper, C. L. (2004). Leadership and Management in the 21st Century: Business Challenges of the Future. Oxford University Press</a:t>
            </a:r>
            <a:r>
              <a:rPr lang="en-US" sz="2600" dirty="0" smtClean="0"/>
              <a:t>.</a:t>
            </a:r>
            <a:endParaRPr lang="en-GB" sz="2600" dirty="0" smtClean="0"/>
          </a:p>
          <a:p>
            <a:r>
              <a:rPr lang="en-GB" sz="2600" dirty="0" smtClean="0"/>
              <a:t>Cooper</a:t>
            </a:r>
            <a:r>
              <a:rPr lang="en-GB" sz="2600" dirty="0"/>
              <a:t>, C. L., Cooper, R. D., &amp; </a:t>
            </a:r>
            <a:r>
              <a:rPr lang="en-GB" sz="2600" dirty="0" err="1"/>
              <a:t>Eaker</a:t>
            </a:r>
            <a:r>
              <a:rPr lang="en-GB" sz="2600" dirty="0"/>
              <a:t>, L. H. (1988). </a:t>
            </a:r>
            <a:r>
              <a:rPr lang="en-GB" sz="2600" i="1" dirty="0"/>
              <a:t>Living With Stress</a:t>
            </a:r>
            <a:r>
              <a:rPr lang="en-GB" sz="2600" dirty="0"/>
              <a:t>. Penguin Books Ltd.</a:t>
            </a:r>
            <a:r>
              <a:rPr lang="en-US" sz="2600" dirty="0"/>
              <a:t> </a:t>
            </a:r>
            <a:r>
              <a:rPr lang="en-US" sz="2600" dirty="0" smtClean="0"/>
              <a:t> </a:t>
            </a:r>
            <a:endParaRPr lang="en-GB" sz="2600" dirty="0"/>
          </a:p>
          <a:p>
            <a:r>
              <a:rPr lang="en-GB" sz="2600" dirty="0"/>
              <a:t>Cooper, C. L., &amp; Payne, R. (1988). </a:t>
            </a:r>
            <a:r>
              <a:rPr lang="en-GB" sz="2600" i="1" dirty="0"/>
              <a:t>Causes, Coping and Consequences of Stress at Work.</a:t>
            </a:r>
            <a:r>
              <a:rPr lang="en-GB" sz="2600" dirty="0"/>
              <a:t> John Wiley and Sons.</a:t>
            </a:r>
            <a:r>
              <a:rPr lang="en-US" sz="2600" dirty="0"/>
              <a:t> </a:t>
            </a:r>
          </a:p>
          <a:p>
            <a:r>
              <a:rPr lang="en-GB" sz="2600" dirty="0" smtClean="0"/>
              <a:t>Costa</a:t>
            </a:r>
            <a:r>
              <a:rPr lang="en-GB" sz="2600" dirty="0"/>
              <a:t>, G. (2003). Shift Work and Occupational Medicine: An Overview. </a:t>
            </a:r>
            <a:r>
              <a:rPr lang="en-GB" sz="2600" i="1" dirty="0"/>
              <a:t>Occupational Medicine</a:t>
            </a:r>
            <a:r>
              <a:rPr lang="en-GB" sz="2600" dirty="0"/>
              <a:t>, 53, 83-88.</a:t>
            </a:r>
            <a:r>
              <a:rPr lang="en-US" sz="26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11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1529"/>
            <a:ext cx="8229600" cy="990600"/>
          </a:xfrm>
        </p:spPr>
        <p:txBody>
          <a:bodyPr/>
          <a:lstStyle/>
          <a:p>
            <a:pPr algn="ctr"/>
            <a:r>
              <a:rPr lang="el-GR" dirty="0"/>
              <a:t>ΒΙΒΛΙΟΓΡΑΦΙΑ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6680"/>
            <a:ext cx="8229600" cy="5493140"/>
          </a:xfrm>
        </p:spPr>
        <p:txBody>
          <a:bodyPr>
            <a:noAutofit/>
          </a:bodyPr>
          <a:lstStyle/>
          <a:p>
            <a:r>
              <a:rPr lang="en-US" sz="1600" dirty="0" err="1"/>
              <a:t>Dansereau</a:t>
            </a:r>
            <a:r>
              <a:rPr lang="en-US" sz="1600" dirty="0"/>
              <a:t>, F., </a:t>
            </a:r>
            <a:r>
              <a:rPr lang="en-US" sz="1600" dirty="0" err="1"/>
              <a:t>Graen</a:t>
            </a:r>
            <a:r>
              <a:rPr lang="en-US" sz="1600" dirty="0"/>
              <a:t>, G., &amp; </a:t>
            </a:r>
            <a:r>
              <a:rPr lang="en-US" sz="1600" dirty="0" err="1"/>
              <a:t>Haga</a:t>
            </a:r>
            <a:r>
              <a:rPr lang="en-US" sz="1600" dirty="0"/>
              <a:t>, W. J. (1975). A Vertical Dyad Linkage Approach to Leadership Within Formal Organizations: A Longitudinal Investigation of the Role Making Process. </a:t>
            </a:r>
            <a:r>
              <a:rPr lang="en-US" sz="1600" i="1" dirty="0"/>
              <a:t>Organizational Behavior and Human Performance</a:t>
            </a:r>
            <a:r>
              <a:rPr lang="en-US" sz="1600" dirty="0"/>
              <a:t>, 13, 46-78</a:t>
            </a:r>
            <a:r>
              <a:rPr lang="en-US" sz="1600" dirty="0" smtClean="0"/>
              <a:t>.</a:t>
            </a:r>
            <a:endParaRPr lang="el-GR" sz="1600" dirty="0" smtClean="0"/>
          </a:p>
          <a:p>
            <a:r>
              <a:rPr lang="en-US" sz="1600" dirty="0" smtClean="0"/>
              <a:t>Den </a:t>
            </a:r>
            <a:r>
              <a:rPr lang="en-US" sz="1600" dirty="0" err="1"/>
              <a:t>Hartog</a:t>
            </a:r>
            <a:r>
              <a:rPr lang="el-GR" sz="1600" dirty="0"/>
              <a:t>,</a:t>
            </a:r>
            <a:r>
              <a:rPr lang="en-US" sz="1600" dirty="0"/>
              <a:t> D.,</a:t>
            </a:r>
            <a:r>
              <a:rPr lang="el-GR" sz="1600" dirty="0"/>
              <a:t> </a:t>
            </a:r>
            <a:r>
              <a:rPr lang="en-US" sz="1600" dirty="0"/>
              <a:t>House R.,</a:t>
            </a:r>
            <a:r>
              <a:rPr lang="el-GR" sz="1600" dirty="0"/>
              <a:t> &amp; </a:t>
            </a:r>
            <a:r>
              <a:rPr lang="en-US" sz="1600" dirty="0" err="1"/>
              <a:t>Hanges</a:t>
            </a:r>
            <a:r>
              <a:rPr lang="el-GR" sz="1600" dirty="0"/>
              <a:t>,</a:t>
            </a:r>
            <a:r>
              <a:rPr lang="en-US" sz="1600" dirty="0"/>
              <a:t> P. </a:t>
            </a:r>
            <a:r>
              <a:rPr lang="el-GR" sz="1600" dirty="0"/>
              <a:t>(</a:t>
            </a:r>
            <a:r>
              <a:rPr lang="en-US" sz="1600" dirty="0"/>
              <a:t>1999</a:t>
            </a:r>
            <a:r>
              <a:rPr lang="el-GR" sz="1600" dirty="0"/>
              <a:t>). </a:t>
            </a:r>
            <a:r>
              <a:rPr lang="en-US" sz="1600" dirty="0"/>
              <a:t>Culture Specific and Cross-Culturally Generalizable Implicit Leadership Theories: Are Attributes of Charismatic/Transformational Leadership Universally Endorsed? </a:t>
            </a:r>
            <a:r>
              <a:rPr lang="en-US" sz="1600" i="1" dirty="0"/>
              <a:t>The Leadership Quarterly</a:t>
            </a:r>
            <a:r>
              <a:rPr lang="en-US" sz="1600" dirty="0"/>
              <a:t>, 10, </a:t>
            </a:r>
            <a:r>
              <a:rPr lang="el-GR" sz="1600" dirty="0"/>
              <a:t>219-256</a:t>
            </a:r>
            <a:r>
              <a:rPr lang="el-GR" sz="1600" dirty="0" smtClean="0"/>
              <a:t>.</a:t>
            </a:r>
            <a:endParaRPr lang="en-GB" sz="1600" dirty="0" smtClean="0"/>
          </a:p>
          <a:p>
            <a:r>
              <a:rPr lang="en-GB" sz="1600" dirty="0" smtClean="0"/>
              <a:t>De </a:t>
            </a:r>
            <a:r>
              <a:rPr lang="en-GB" sz="1600" dirty="0"/>
              <a:t>Witte, H. (2005). Job Insecurity: Review of the International Literature on Definitions, Prevalence, Antecedents and Consequences. </a:t>
            </a:r>
            <a:r>
              <a:rPr lang="en-GB" sz="1600" i="1" dirty="0"/>
              <a:t>SA Journal of Industrial Psychology</a:t>
            </a:r>
            <a:r>
              <a:rPr lang="en-GB" sz="1600" dirty="0"/>
              <a:t>, 31, 1-6.</a:t>
            </a:r>
            <a:r>
              <a:rPr lang="en-US" sz="1600" dirty="0"/>
              <a:t> </a:t>
            </a:r>
          </a:p>
          <a:p>
            <a:r>
              <a:rPr lang="en-GB" sz="1600" dirty="0" err="1"/>
              <a:t>Emberland</a:t>
            </a:r>
            <a:r>
              <a:rPr lang="en-GB" sz="1600" dirty="0"/>
              <a:t>, J. S., &amp; </a:t>
            </a:r>
            <a:r>
              <a:rPr lang="en-GB" sz="1600" dirty="0" err="1"/>
              <a:t>Rundmo</a:t>
            </a:r>
            <a:r>
              <a:rPr lang="en-GB" sz="1600" dirty="0"/>
              <a:t>, T. (2010). Implications of Job Insecurity Perceptions and Job Insecurity Responses for Psychological Wellbeing, Turnover Intentions and Reported Risk </a:t>
            </a:r>
            <a:r>
              <a:rPr lang="en-GB" sz="1600" dirty="0" err="1"/>
              <a:t>Behavior</a:t>
            </a:r>
            <a:r>
              <a:rPr lang="en-GB" sz="1600" dirty="0"/>
              <a:t>. </a:t>
            </a:r>
            <a:r>
              <a:rPr lang="en-GB" sz="1600" i="1" dirty="0"/>
              <a:t>Safety Science</a:t>
            </a:r>
            <a:r>
              <a:rPr lang="en-GB" sz="1600" dirty="0"/>
              <a:t>, 48, 452-459.</a:t>
            </a:r>
            <a:r>
              <a:rPr lang="en-US" sz="1600" dirty="0"/>
              <a:t>  </a:t>
            </a:r>
          </a:p>
          <a:p>
            <a:r>
              <a:rPr lang="en-US" sz="1600" dirty="0" smtClean="0"/>
              <a:t>Fontana</a:t>
            </a:r>
            <a:r>
              <a:rPr lang="en-US" sz="1600" dirty="0"/>
              <a:t>, D. (1995). </a:t>
            </a:r>
            <a:r>
              <a:rPr lang="el-GR" sz="1600" dirty="0"/>
              <a:t>Άγχος και η Αντιμετώπιση του (β’ έκδοση). Αθήνα: Ελληνικά Γράμματα</a:t>
            </a:r>
            <a:r>
              <a:rPr lang="el-GR" sz="1600" dirty="0" smtClean="0"/>
              <a:t>.</a:t>
            </a:r>
          </a:p>
          <a:p>
            <a:r>
              <a:rPr lang="en-US" sz="1600" dirty="0" err="1"/>
              <a:t>Ganster</a:t>
            </a:r>
            <a:r>
              <a:rPr lang="en-US" sz="1600" dirty="0"/>
              <a:t>, D. (2005). Executive </a:t>
            </a:r>
            <a:r>
              <a:rPr lang="en-US" sz="1600" dirty="0" smtClean="0"/>
              <a:t>Job Demands: Suggestions from </a:t>
            </a:r>
            <a:r>
              <a:rPr lang="en-US" sz="1600" dirty="0"/>
              <a:t>a </a:t>
            </a:r>
            <a:r>
              <a:rPr lang="en-US" sz="1600" dirty="0" smtClean="0"/>
              <a:t>Stress </a:t>
            </a:r>
            <a:r>
              <a:rPr lang="en-US" sz="1600" dirty="0"/>
              <a:t>and </a:t>
            </a:r>
            <a:r>
              <a:rPr lang="en-US" sz="1600" dirty="0" smtClean="0"/>
              <a:t>Decision-making Perspective. </a:t>
            </a:r>
            <a:r>
              <a:rPr lang="en-US" sz="1600" i="1" dirty="0"/>
              <a:t>Academy of Management Review</a:t>
            </a:r>
            <a:r>
              <a:rPr lang="en-US" sz="1600" dirty="0"/>
              <a:t>, </a:t>
            </a:r>
            <a:r>
              <a:rPr lang="en-US" sz="1600" dirty="0" smtClean="0"/>
              <a:t>30, 492</a:t>
            </a:r>
            <a:r>
              <a:rPr lang="en-US" sz="1600" dirty="0"/>
              <a:t>-</a:t>
            </a:r>
            <a:r>
              <a:rPr lang="en-US" sz="1600" dirty="0" smtClean="0"/>
              <a:t>502.</a:t>
            </a:r>
            <a:endParaRPr lang="el-GR" sz="1600" dirty="0" smtClean="0"/>
          </a:p>
          <a:p>
            <a:r>
              <a:rPr lang="en-US" sz="1600" dirty="0" smtClean="0"/>
              <a:t>Gavin, J.H., Quick, J.C., Cooper, C.L., &amp; Quick, J.D. (2003). A Spirit of Personal </a:t>
            </a:r>
            <a:r>
              <a:rPr lang="en-US" sz="1600" dirty="0"/>
              <a:t>I</a:t>
            </a:r>
            <a:r>
              <a:rPr lang="en-US" sz="1600" dirty="0" smtClean="0"/>
              <a:t>ntegrity: The Role of Character in Executive Health. </a:t>
            </a:r>
            <a:r>
              <a:rPr lang="en-US" sz="1600" i="1" dirty="0" smtClean="0"/>
              <a:t>Organizational Dynamics</a:t>
            </a:r>
            <a:r>
              <a:rPr lang="en-US" sz="1600" dirty="0" smtClean="0"/>
              <a:t>, </a:t>
            </a:r>
            <a:r>
              <a:rPr lang="en-US" sz="1600" i="1" dirty="0" smtClean="0"/>
              <a:t>32</a:t>
            </a:r>
            <a:r>
              <a:rPr lang="en-US" sz="1600" dirty="0" smtClean="0"/>
              <a:t>, 165-179. </a:t>
            </a:r>
            <a:endParaRPr lang="el-GR" sz="1600" dirty="0" smtClean="0"/>
          </a:p>
          <a:p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233470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ΒΙΒΛΙΟΓΡΑΦΙΑ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5011"/>
            <a:ext cx="8229600" cy="5374089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err="1" smtClean="0"/>
              <a:t>Hambrick</a:t>
            </a:r>
            <a:r>
              <a:rPr lang="en-US" sz="6400" dirty="0"/>
              <a:t>, D., Finkelstein, S., &amp; Mooney, A. (2005). Executive </a:t>
            </a:r>
            <a:r>
              <a:rPr lang="en-US" sz="6400" dirty="0" smtClean="0"/>
              <a:t>Job Demands: New Insights for Explaining Strategic Decisions and Leader Behaviors. </a:t>
            </a:r>
            <a:r>
              <a:rPr lang="en-US" sz="6400" i="1" dirty="0"/>
              <a:t>Academy of Management Review</a:t>
            </a:r>
            <a:r>
              <a:rPr lang="en-US" sz="6400" dirty="0"/>
              <a:t>, </a:t>
            </a:r>
            <a:r>
              <a:rPr lang="en-US" sz="6400" dirty="0" smtClean="0"/>
              <a:t>30, 472-491.</a:t>
            </a:r>
            <a:endParaRPr lang="el-GR" sz="6400" dirty="0" smtClean="0"/>
          </a:p>
          <a:p>
            <a:r>
              <a:rPr lang="en-US" sz="6400" dirty="0"/>
              <a:t>Hargrove, M. B., Quick, J. C., Nelson, D. L., &amp; Quick, J. D. (2011). The </a:t>
            </a:r>
            <a:r>
              <a:rPr lang="en-US" sz="6400" dirty="0" smtClean="0"/>
              <a:t>Theory </a:t>
            </a:r>
            <a:r>
              <a:rPr lang="en-US" sz="6400" dirty="0"/>
              <a:t>of </a:t>
            </a:r>
            <a:r>
              <a:rPr lang="en-US" sz="6400" dirty="0" smtClean="0"/>
              <a:t>Preventive Stress Management: A 33‐year Review and </a:t>
            </a:r>
            <a:r>
              <a:rPr lang="en-US" sz="6400" dirty="0"/>
              <a:t>E</a:t>
            </a:r>
            <a:r>
              <a:rPr lang="en-US" sz="6400" dirty="0" smtClean="0"/>
              <a:t>valuation</a:t>
            </a:r>
            <a:r>
              <a:rPr lang="en-US" sz="6400" dirty="0"/>
              <a:t>. </a:t>
            </a:r>
            <a:r>
              <a:rPr lang="en-US" sz="6400" i="1" dirty="0"/>
              <a:t>Stress and Health</a:t>
            </a:r>
            <a:r>
              <a:rPr lang="en-US" sz="6400" dirty="0"/>
              <a:t>, </a:t>
            </a:r>
            <a:r>
              <a:rPr lang="en-US" sz="6400" dirty="0" smtClean="0"/>
              <a:t>27, </a:t>
            </a:r>
            <a:r>
              <a:rPr lang="en-US" sz="6400" dirty="0"/>
              <a:t>182-193.</a:t>
            </a:r>
          </a:p>
          <a:p>
            <a:r>
              <a:rPr lang="en-US" sz="6400" dirty="0"/>
              <a:t>Health and Safety </a:t>
            </a:r>
            <a:r>
              <a:rPr lang="en-US" sz="6400" dirty="0" smtClean="0"/>
              <a:t>Executive </a:t>
            </a:r>
            <a:r>
              <a:rPr lang="en-US" sz="6400" dirty="0"/>
              <a:t>(2001). </a:t>
            </a:r>
            <a:r>
              <a:rPr lang="en-US" sz="6400" i="1" dirty="0"/>
              <a:t>Tackling Work Related Stress</a:t>
            </a:r>
            <a:r>
              <a:rPr lang="en-US" sz="6400" dirty="0"/>
              <a:t>. London: HSE Books.</a:t>
            </a:r>
          </a:p>
          <a:p>
            <a:r>
              <a:rPr lang="en-US" sz="6400" dirty="0"/>
              <a:t>Jones, F., &amp; Fletcher, B. C. (2003). Job Control, Physical Health and Psychological Wellbeing. In M. J. </a:t>
            </a:r>
            <a:r>
              <a:rPr lang="en-US" sz="6400" dirty="0" err="1"/>
              <a:t>Schabracq</a:t>
            </a:r>
            <a:r>
              <a:rPr lang="en-US" sz="6400" dirty="0"/>
              <a:t>, J. A. M. </a:t>
            </a:r>
            <a:r>
              <a:rPr lang="en-US" sz="6400" dirty="0" err="1"/>
              <a:t>Winnubst</a:t>
            </a:r>
            <a:r>
              <a:rPr lang="en-US" sz="6400" dirty="0"/>
              <a:t> and C. L. Cooper (Eds.), </a:t>
            </a:r>
            <a:r>
              <a:rPr lang="en-US" sz="6400" i="1" dirty="0"/>
              <a:t>The Handbook of Work and Health Psychology</a:t>
            </a:r>
            <a:r>
              <a:rPr lang="en-US" sz="6400" dirty="0"/>
              <a:t>. </a:t>
            </a:r>
            <a:r>
              <a:rPr lang="en-US" sz="6400" dirty="0" err="1"/>
              <a:t>Chichester</a:t>
            </a:r>
            <a:r>
              <a:rPr lang="en-US" sz="6400" dirty="0"/>
              <a:t>: John Wiley &amp; Sons. </a:t>
            </a:r>
            <a:endParaRPr lang="de-DE" sz="6400" dirty="0"/>
          </a:p>
          <a:p>
            <a:r>
              <a:rPr lang="de-DE" sz="6400" dirty="0"/>
              <a:t>Keil, R. M. K. (2004). </a:t>
            </a:r>
            <a:r>
              <a:rPr lang="en-GB" sz="6400" dirty="0"/>
              <a:t>Coping and Stress: A Conceptual Analysis. </a:t>
            </a:r>
            <a:r>
              <a:rPr lang="en-GB" sz="6400" i="1" dirty="0"/>
              <a:t>Journal of Advanced Nursing</a:t>
            </a:r>
            <a:r>
              <a:rPr lang="en-GB" sz="6400" dirty="0"/>
              <a:t>, 45, 659-665</a:t>
            </a:r>
            <a:r>
              <a:rPr lang="en-GB" sz="6400" dirty="0" smtClean="0"/>
              <a:t>.</a:t>
            </a:r>
          </a:p>
          <a:p>
            <a:r>
              <a:rPr lang="en-GB" sz="6400" dirty="0" smtClean="0"/>
              <a:t>Laszlo</a:t>
            </a:r>
            <a:r>
              <a:rPr lang="en-GB" sz="6400" dirty="0"/>
              <a:t>, K. D., </a:t>
            </a:r>
            <a:r>
              <a:rPr lang="en-GB" sz="6400" dirty="0" err="1"/>
              <a:t>Pikhart</a:t>
            </a:r>
            <a:r>
              <a:rPr lang="en-GB" sz="6400" dirty="0"/>
              <a:t>, H., Kopp, M. S., </a:t>
            </a:r>
            <a:r>
              <a:rPr lang="en-GB" sz="6400" dirty="0" err="1"/>
              <a:t>Bobak</a:t>
            </a:r>
            <a:r>
              <a:rPr lang="en-GB" sz="6400" dirty="0"/>
              <a:t>, M., </a:t>
            </a:r>
            <a:r>
              <a:rPr lang="en-GB" sz="6400" dirty="0" err="1"/>
              <a:t>Pajak</a:t>
            </a:r>
            <a:r>
              <a:rPr lang="en-GB" sz="6400" dirty="0"/>
              <a:t>, A., </a:t>
            </a:r>
            <a:r>
              <a:rPr lang="en-GB" sz="6400" dirty="0" err="1"/>
              <a:t>Malyutina</a:t>
            </a:r>
            <a:r>
              <a:rPr lang="en-GB" sz="6400" dirty="0"/>
              <a:t>, S., ...Marmot, M. (2010). Job Insecurity and Health: A Study of 16 European Countries. </a:t>
            </a:r>
            <a:r>
              <a:rPr lang="en-GB" sz="6400" i="1" dirty="0"/>
              <a:t>Social Science and Medicine</a:t>
            </a:r>
            <a:r>
              <a:rPr lang="en-GB" sz="6400" dirty="0"/>
              <a:t>, 70, 867-874</a:t>
            </a:r>
            <a:r>
              <a:rPr lang="en-GB" sz="6400" dirty="0" smtClean="0"/>
              <a:t>.</a:t>
            </a:r>
            <a:endParaRPr lang="el-GR" sz="6400" dirty="0"/>
          </a:p>
          <a:p>
            <a:r>
              <a:rPr lang="en-US" sz="6400" dirty="0"/>
              <a:t>Lee, R., &amp; </a:t>
            </a:r>
            <a:r>
              <a:rPr lang="en-US" sz="6400" dirty="0" err="1"/>
              <a:t>Ashforth</a:t>
            </a:r>
            <a:r>
              <a:rPr lang="en-US" sz="6400" dirty="0"/>
              <a:t>, B. (1996). A </a:t>
            </a:r>
            <a:r>
              <a:rPr lang="en-US" sz="6400" dirty="0" smtClean="0"/>
              <a:t>Meta-analytic Examination of </a:t>
            </a:r>
            <a:r>
              <a:rPr lang="en-US" sz="6400" dirty="0"/>
              <a:t>the </a:t>
            </a:r>
            <a:r>
              <a:rPr lang="en-US" sz="6400" dirty="0" smtClean="0"/>
              <a:t>Correlates of </a:t>
            </a:r>
            <a:r>
              <a:rPr lang="en-US" sz="6400" dirty="0"/>
              <a:t>the </a:t>
            </a:r>
            <a:r>
              <a:rPr lang="en-US" sz="6400" dirty="0" smtClean="0"/>
              <a:t>Three Dimensions of Job Burnout. </a:t>
            </a:r>
            <a:r>
              <a:rPr lang="en-US" sz="6400" i="1" dirty="0"/>
              <a:t>Journal of Applied Psychology</a:t>
            </a:r>
            <a:r>
              <a:rPr lang="en-US" sz="6400" dirty="0"/>
              <a:t>, </a:t>
            </a:r>
            <a:r>
              <a:rPr lang="en-US" sz="6400" dirty="0" smtClean="0"/>
              <a:t>81, </a:t>
            </a:r>
            <a:r>
              <a:rPr lang="en-US" sz="6400" dirty="0"/>
              <a:t>123-133. </a:t>
            </a:r>
            <a:endParaRPr lang="el-GR" sz="6400" dirty="0" smtClean="0"/>
          </a:p>
          <a:p>
            <a:r>
              <a:rPr lang="en-US" sz="6400" dirty="0" err="1"/>
              <a:t>Lewin</a:t>
            </a:r>
            <a:r>
              <a:rPr lang="en-US" sz="6400" dirty="0"/>
              <a:t>, J. E., &amp; Sager, J. K. (2008). Salesperson </a:t>
            </a:r>
            <a:r>
              <a:rPr lang="en-US" sz="6400" dirty="0" smtClean="0"/>
              <a:t>Burnout: A Test of </a:t>
            </a:r>
            <a:r>
              <a:rPr lang="en-US" sz="6400" dirty="0"/>
              <a:t>the </a:t>
            </a:r>
            <a:r>
              <a:rPr lang="en-US" sz="6400" dirty="0" smtClean="0"/>
              <a:t>Coping-</a:t>
            </a:r>
            <a:r>
              <a:rPr lang="en-US" sz="6400" dirty="0" err="1" smtClean="0"/>
              <a:t>mediational</a:t>
            </a:r>
            <a:r>
              <a:rPr lang="en-US" sz="6400" dirty="0" smtClean="0"/>
              <a:t> Model Of Social Support. </a:t>
            </a:r>
            <a:r>
              <a:rPr lang="en-US" sz="6400" i="1" dirty="0"/>
              <a:t>Journal of Personnel Selling &amp; Sales Management </a:t>
            </a:r>
            <a:r>
              <a:rPr lang="en-US" sz="6400" i="1" dirty="0" smtClean="0"/>
              <a:t>XXVIII</a:t>
            </a:r>
            <a:r>
              <a:rPr lang="el-GR" sz="6400" dirty="0" smtClean="0"/>
              <a:t>, 3,</a:t>
            </a:r>
            <a:r>
              <a:rPr lang="en-US" sz="6400" dirty="0" smtClean="0"/>
              <a:t> </a:t>
            </a:r>
            <a:r>
              <a:rPr lang="en-US" sz="6400" dirty="0"/>
              <a:t>233-246. </a:t>
            </a:r>
            <a:endParaRPr lang="en-US" sz="6400" dirty="0" smtClean="0"/>
          </a:p>
          <a:p>
            <a:r>
              <a:rPr lang="en-US" sz="6400" dirty="0" err="1" smtClean="0"/>
              <a:t>Macik</a:t>
            </a:r>
            <a:r>
              <a:rPr lang="en-US" sz="6400" dirty="0"/>
              <a:t>-Frey, M., Quick, J. C., &amp; Quick, J.D. (2005). Interpersonal Communication: The Key to Unlocking Social Support for Preventive Stress Management. In: Cooper CL, editor. Handbook of Stress, Medicine, and Health. Boca Raton, FL: CRC Press, p 14, 265-92.  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76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ΒΙΒΛΙΟΓΡΑΦΙΑ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 err="1"/>
              <a:t>Maslach</a:t>
            </a:r>
            <a:r>
              <a:rPr lang="en-US" sz="1600" dirty="0"/>
              <a:t>, M. (1982). </a:t>
            </a:r>
            <a:r>
              <a:rPr lang="en-US" sz="1600" i="1" dirty="0"/>
              <a:t>Burnout, the Cost of Caring</a:t>
            </a:r>
            <a:r>
              <a:rPr lang="en-US" sz="1600" dirty="0"/>
              <a:t>. </a:t>
            </a:r>
            <a:r>
              <a:rPr lang="en-US" sz="1600" dirty="0" err="1"/>
              <a:t>Engelwood</a:t>
            </a:r>
            <a:r>
              <a:rPr lang="en-US" sz="1600" dirty="0"/>
              <a:t> Cliffs, New Jersey, 115. </a:t>
            </a:r>
            <a:endParaRPr lang="el-GR" sz="1600" dirty="0"/>
          </a:p>
          <a:p>
            <a:r>
              <a:rPr lang="en-US" sz="1600" dirty="0" err="1"/>
              <a:t>Maslach</a:t>
            </a:r>
            <a:r>
              <a:rPr lang="en-US" sz="1600" dirty="0"/>
              <a:t>, C., </a:t>
            </a:r>
            <a:r>
              <a:rPr lang="en-US" sz="1600" dirty="0" err="1"/>
              <a:t>Schaufeli</a:t>
            </a:r>
            <a:r>
              <a:rPr lang="en-US" sz="1600" dirty="0"/>
              <a:t>, W. B., &amp; </a:t>
            </a:r>
            <a:r>
              <a:rPr lang="en-US" sz="1600" dirty="0" err="1"/>
              <a:t>Leiter</a:t>
            </a:r>
            <a:r>
              <a:rPr lang="en-US" sz="1600" dirty="0"/>
              <a:t>, M. P. (2001). Job burnout</a:t>
            </a:r>
            <a:r>
              <a:rPr lang="el-GR" sz="1600" dirty="0"/>
              <a:t>.</a:t>
            </a:r>
            <a:r>
              <a:rPr lang="en-US" sz="1600" dirty="0"/>
              <a:t> </a:t>
            </a:r>
            <a:r>
              <a:rPr lang="en-US" sz="1600" i="1" dirty="0"/>
              <a:t>Annual Review of Psychology, </a:t>
            </a:r>
            <a:r>
              <a:rPr lang="en-US" sz="1600" dirty="0"/>
              <a:t>52, 397-422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McGregor</a:t>
            </a:r>
            <a:r>
              <a:rPr lang="en-US" sz="1600" dirty="0"/>
              <a:t>, D. (1960). </a:t>
            </a:r>
            <a:r>
              <a:rPr lang="en-US" sz="1600" i="1" dirty="0"/>
              <a:t>The Human Side </a:t>
            </a:r>
            <a:r>
              <a:rPr lang="el-GR" sz="1600" i="1" dirty="0"/>
              <a:t>ο</a:t>
            </a:r>
            <a:r>
              <a:rPr lang="en-US" sz="1600" i="1" dirty="0"/>
              <a:t>f Enterprise. </a:t>
            </a:r>
            <a:r>
              <a:rPr lang="en-US" sz="1600" dirty="0"/>
              <a:t>New York: McGraw-Hill Book.</a:t>
            </a:r>
            <a:endParaRPr lang="el-GR" sz="1600" dirty="0" smtClean="0"/>
          </a:p>
          <a:p>
            <a:r>
              <a:rPr lang="en-US" sz="1600" dirty="0" err="1" smtClean="0"/>
              <a:t>Misra</a:t>
            </a:r>
            <a:r>
              <a:rPr lang="en-US" sz="1600" dirty="0"/>
              <a:t>, S., &amp; </a:t>
            </a:r>
            <a:r>
              <a:rPr lang="en-US" sz="1600" dirty="0" err="1"/>
              <a:t>Stokols</a:t>
            </a:r>
            <a:r>
              <a:rPr lang="en-US" sz="1600" dirty="0"/>
              <a:t>, D. (2012). Psychological and Health Outcomes of Perceived Information Overload. </a:t>
            </a:r>
            <a:r>
              <a:rPr lang="en-US" sz="1600" i="1" dirty="0"/>
              <a:t>Environment and Behavior</a:t>
            </a:r>
            <a:r>
              <a:rPr lang="en-US" sz="1600" dirty="0"/>
              <a:t>, 44, 737-759</a:t>
            </a:r>
            <a:r>
              <a:rPr lang="en-US" sz="1600" dirty="0" smtClean="0"/>
              <a:t>.</a:t>
            </a:r>
          </a:p>
          <a:p>
            <a:r>
              <a:rPr lang="en-US" sz="1600" dirty="0" err="1"/>
              <a:t>Michie</a:t>
            </a:r>
            <a:r>
              <a:rPr lang="en-US" sz="1600" dirty="0"/>
              <a:t>, S. (2002). Causes and </a:t>
            </a:r>
            <a:r>
              <a:rPr lang="en-US" sz="1600" dirty="0" smtClean="0"/>
              <a:t>Management </a:t>
            </a:r>
            <a:r>
              <a:rPr lang="en-US" sz="1600" dirty="0"/>
              <a:t>of </a:t>
            </a:r>
            <a:r>
              <a:rPr lang="en-US" sz="1600" dirty="0" smtClean="0"/>
              <a:t>Stress </a:t>
            </a:r>
            <a:r>
              <a:rPr lang="en-US" sz="1600" dirty="0"/>
              <a:t>at </a:t>
            </a:r>
            <a:r>
              <a:rPr lang="en-US" sz="1600" dirty="0" smtClean="0"/>
              <a:t>Work. </a:t>
            </a:r>
            <a:r>
              <a:rPr lang="en-US" sz="1600" i="1" dirty="0"/>
              <a:t>Occupational and Environmental Medicine</a:t>
            </a:r>
            <a:r>
              <a:rPr lang="en-US" sz="1600" dirty="0"/>
              <a:t>, </a:t>
            </a:r>
            <a:r>
              <a:rPr lang="en-US" sz="1600" i="1" dirty="0" smtClean="0"/>
              <a:t>59</a:t>
            </a:r>
            <a:r>
              <a:rPr lang="en-US" sz="1600" dirty="0" smtClean="0"/>
              <a:t>, </a:t>
            </a:r>
            <a:r>
              <a:rPr lang="en-US" sz="1600" dirty="0"/>
              <a:t>67-72.</a:t>
            </a:r>
            <a:endParaRPr lang="el-GR" sz="1600" dirty="0" smtClean="0"/>
          </a:p>
          <a:p>
            <a:r>
              <a:rPr lang="en-US" sz="1600" dirty="0"/>
              <a:t>National Institute for Occupational Safety and </a:t>
            </a:r>
            <a:r>
              <a:rPr lang="en-US" sz="1600" dirty="0" smtClean="0"/>
              <a:t>Health</a:t>
            </a:r>
            <a:r>
              <a:rPr lang="el-GR" sz="1600" dirty="0" smtClean="0"/>
              <a:t> (2005)</a:t>
            </a:r>
            <a:r>
              <a:rPr lang="en-US" sz="1600" dirty="0" smtClean="0"/>
              <a:t>.</a:t>
            </a:r>
            <a:r>
              <a:rPr lang="el-GR" sz="1600" dirty="0" smtClean="0"/>
              <a:t> </a:t>
            </a:r>
            <a:r>
              <a:rPr lang="en-US" sz="1600" dirty="0" smtClean="0"/>
              <a:t>Stress. </a:t>
            </a:r>
            <a:r>
              <a:rPr lang="en-US" sz="1600" dirty="0"/>
              <a:t>Washington DC: Department of Health and Human </a:t>
            </a:r>
            <a:r>
              <a:rPr lang="en-US" sz="1600" dirty="0" smtClean="0"/>
              <a:t>Services.</a:t>
            </a:r>
            <a:endParaRPr lang="el-GR" sz="1600" dirty="0" smtClean="0"/>
          </a:p>
          <a:p>
            <a:r>
              <a:rPr lang="en-US" sz="1600" dirty="0"/>
              <a:t>Quick, J.C., </a:t>
            </a:r>
            <a:r>
              <a:rPr lang="en-US" sz="1600" dirty="0" err="1"/>
              <a:t>Macik</a:t>
            </a:r>
            <a:r>
              <a:rPr lang="en-US" sz="1600" dirty="0"/>
              <a:t>-Frey, M., &amp; Cooper, C.L. (2007). </a:t>
            </a:r>
            <a:r>
              <a:rPr lang="en-US" sz="1600" dirty="0" smtClean="0"/>
              <a:t>Managerial Dimensions </a:t>
            </a:r>
            <a:r>
              <a:rPr lang="en-US" sz="1600" dirty="0"/>
              <a:t>of </a:t>
            </a:r>
            <a:r>
              <a:rPr lang="en-US" sz="1600" dirty="0" smtClean="0"/>
              <a:t>Organizational Health: </a:t>
            </a:r>
            <a:r>
              <a:rPr lang="en-US" sz="1600" dirty="0"/>
              <a:t>The </a:t>
            </a:r>
            <a:r>
              <a:rPr lang="en-US" sz="1600" dirty="0" smtClean="0"/>
              <a:t>Healthy Leader at </a:t>
            </a:r>
            <a:r>
              <a:rPr lang="en-US" sz="1600" dirty="0"/>
              <a:t>W</a:t>
            </a:r>
            <a:r>
              <a:rPr lang="en-US" sz="1600" dirty="0" smtClean="0"/>
              <a:t>ork</a:t>
            </a:r>
            <a:r>
              <a:rPr lang="en-US" sz="1600" dirty="0"/>
              <a:t>. </a:t>
            </a:r>
            <a:r>
              <a:rPr lang="en-US" sz="1600" i="1" dirty="0"/>
              <a:t>Journal of Management Studies</a:t>
            </a:r>
            <a:r>
              <a:rPr lang="en-US" sz="1600" dirty="0"/>
              <a:t>, </a:t>
            </a:r>
            <a:r>
              <a:rPr lang="en-US" sz="1600" dirty="0" smtClean="0"/>
              <a:t>44, 189-205</a:t>
            </a:r>
            <a:r>
              <a:rPr lang="en-US" sz="1600" dirty="0"/>
              <a:t>. </a:t>
            </a:r>
            <a:endParaRPr lang="el-GR" sz="1600" dirty="0" smtClean="0"/>
          </a:p>
          <a:p>
            <a:r>
              <a:rPr lang="en-US" sz="1600" dirty="0"/>
              <a:t>Quick, J.C., &amp; Quick, J.D. (2004). Healthy, </a:t>
            </a:r>
            <a:r>
              <a:rPr lang="en-US" sz="1600" dirty="0" smtClean="0"/>
              <a:t>Happy, Productive Work: A Leadership Challenge. </a:t>
            </a:r>
            <a:r>
              <a:rPr lang="en-US" sz="1600" i="1" dirty="0" smtClean="0"/>
              <a:t>Organizational Dynamics</a:t>
            </a:r>
            <a:r>
              <a:rPr lang="en-US" sz="1600" dirty="0"/>
              <a:t>, </a:t>
            </a:r>
            <a:r>
              <a:rPr lang="en-US" sz="1600" i="1" dirty="0" smtClean="0"/>
              <a:t>33</a:t>
            </a:r>
            <a:r>
              <a:rPr lang="en-US" sz="1600" dirty="0" smtClean="0"/>
              <a:t>, 329-337</a:t>
            </a:r>
            <a:r>
              <a:rPr lang="en-US" sz="1600" dirty="0"/>
              <a:t>. </a:t>
            </a:r>
            <a:endParaRPr lang="en-US" sz="1600" dirty="0" smtClean="0"/>
          </a:p>
          <a:p>
            <a:r>
              <a:rPr lang="en-GB" sz="1600" dirty="0" smtClean="0"/>
              <a:t>Palmer</a:t>
            </a:r>
            <a:r>
              <a:rPr lang="en-GB" sz="1600" dirty="0"/>
              <a:t>, S., &amp; Cooper, C. L. (2007). </a:t>
            </a:r>
            <a:r>
              <a:rPr lang="en-GB" sz="1600" i="1" dirty="0"/>
              <a:t>How to Deal with Stress. The Sunday Times</a:t>
            </a:r>
            <a:r>
              <a:rPr lang="en-GB" sz="1600" dirty="0"/>
              <a:t>. London and Philadelphia: </a:t>
            </a:r>
            <a:r>
              <a:rPr lang="en-GB" sz="1600" dirty="0" err="1"/>
              <a:t>Kogan</a:t>
            </a:r>
            <a:r>
              <a:rPr lang="en-GB" sz="1600" dirty="0"/>
              <a:t> Page.</a:t>
            </a:r>
            <a:r>
              <a:rPr lang="en-US" sz="1600" dirty="0"/>
              <a:t>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7422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ΒΙΒΛΙΟΓΡΑΦΙΑ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800" dirty="0" err="1"/>
              <a:t>Podsakoff</a:t>
            </a:r>
            <a:r>
              <a:rPr lang="en-US" sz="1800" dirty="0"/>
              <a:t>, P. M., </a:t>
            </a:r>
            <a:r>
              <a:rPr lang="en-US" sz="1800" dirty="0" err="1"/>
              <a:t>MacKenzie</a:t>
            </a:r>
            <a:r>
              <a:rPr lang="en-US" sz="1800" dirty="0"/>
              <a:t>, S. B., &amp; </a:t>
            </a:r>
            <a:r>
              <a:rPr lang="en-US" sz="1800" dirty="0" err="1"/>
              <a:t>Bommer</a:t>
            </a:r>
            <a:r>
              <a:rPr lang="en-US" sz="1800" dirty="0"/>
              <a:t>, W. H. (1996). Meta</a:t>
            </a:r>
            <a:r>
              <a:rPr lang="en-US" sz="1800" dirty="0" smtClean="0"/>
              <a:t>-Analysis </a:t>
            </a:r>
            <a:r>
              <a:rPr lang="en-US" sz="1800" dirty="0"/>
              <a:t>of the </a:t>
            </a:r>
            <a:r>
              <a:rPr lang="en-US" sz="1800" dirty="0" smtClean="0"/>
              <a:t>Relationships Between Kerr and </a:t>
            </a:r>
            <a:r>
              <a:rPr lang="en-US" sz="1800" dirty="0" err="1"/>
              <a:t>Jermier’s</a:t>
            </a:r>
            <a:r>
              <a:rPr lang="en-US" sz="1800" dirty="0"/>
              <a:t> </a:t>
            </a:r>
            <a:r>
              <a:rPr lang="en-US" sz="1800" dirty="0" smtClean="0"/>
              <a:t>Substitutes </a:t>
            </a:r>
            <a:r>
              <a:rPr lang="en-US" sz="1800" dirty="0"/>
              <a:t>for </a:t>
            </a:r>
            <a:r>
              <a:rPr lang="en-US" sz="1800" dirty="0" smtClean="0"/>
              <a:t>Leadership </a:t>
            </a:r>
            <a:r>
              <a:rPr lang="en-US" sz="1800" dirty="0"/>
              <a:t>and </a:t>
            </a:r>
            <a:r>
              <a:rPr lang="en-US" sz="1800" dirty="0" smtClean="0"/>
              <a:t>Employee Job Attitudes, Role Perceptions, </a:t>
            </a:r>
            <a:r>
              <a:rPr lang="en-US" sz="1800" dirty="0"/>
              <a:t>and </a:t>
            </a:r>
            <a:r>
              <a:rPr lang="en-US" sz="1800" dirty="0" smtClean="0"/>
              <a:t>Performance</a:t>
            </a:r>
            <a:r>
              <a:rPr lang="en-US" sz="1800" dirty="0"/>
              <a:t>. </a:t>
            </a:r>
            <a:r>
              <a:rPr lang="en-US" sz="1800" i="1" dirty="0"/>
              <a:t>Journal of Applied Psychology</a:t>
            </a:r>
            <a:r>
              <a:rPr lang="en-US" sz="1800" dirty="0"/>
              <a:t>, </a:t>
            </a:r>
            <a:r>
              <a:rPr lang="en-US" sz="1800" dirty="0" smtClean="0"/>
              <a:t>81, </a:t>
            </a:r>
            <a:r>
              <a:rPr lang="en-US" sz="1800" dirty="0"/>
              <a:t>380</a:t>
            </a:r>
            <a:r>
              <a:rPr lang="en-US" sz="1800" dirty="0" smtClean="0"/>
              <a:t>-399</a:t>
            </a:r>
            <a:r>
              <a:rPr lang="en-US" sz="1800" dirty="0"/>
              <a:t>. </a:t>
            </a:r>
            <a:endParaRPr lang="el-GR" sz="1800" dirty="0" smtClean="0"/>
          </a:p>
          <a:p>
            <a:r>
              <a:rPr lang="en-US" sz="1800" dirty="0" err="1" smtClean="0"/>
              <a:t>Schaufeli</a:t>
            </a:r>
            <a:r>
              <a:rPr lang="en-US" sz="1800" dirty="0"/>
              <a:t>, W. B., &amp; </a:t>
            </a:r>
            <a:r>
              <a:rPr lang="en-US" sz="1800" dirty="0" err="1"/>
              <a:t>Enzmann</a:t>
            </a:r>
            <a:r>
              <a:rPr lang="en-US" sz="1800" dirty="0"/>
              <a:t>, D. (1998). </a:t>
            </a:r>
            <a:r>
              <a:rPr lang="en-US" sz="1800" i="1" dirty="0"/>
              <a:t>The Burnout </a:t>
            </a:r>
            <a:r>
              <a:rPr lang="en-US" sz="1800" i="1" dirty="0" err="1"/>
              <a:t>Campanion</a:t>
            </a:r>
            <a:r>
              <a:rPr lang="en-US" sz="1800" i="1" dirty="0"/>
              <a:t> to Study and Practice: A Critical Analysis</a:t>
            </a:r>
            <a:r>
              <a:rPr lang="en-US" sz="1800" dirty="0"/>
              <a:t>. London: Taylor and Francis.</a:t>
            </a:r>
          </a:p>
          <a:p>
            <a:r>
              <a:rPr lang="en-GB" sz="1800" dirty="0" err="1"/>
              <a:t>Selye</a:t>
            </a:r>
            <a:r>
              <a:rPr lang="en-GB" sz="1800" dirty="0"/>
              <a:t>, H. (1979). Stress, Cancer and the Mind. In J. </a:t>
            </a:r>
            <a:r>
              <a:rPr lang="en-GB" sz="1800" dirty="0" err="1"/>
              <a:t>Tache</a:t>
            </a:r>
            <a:r>
              <a:rPr lang="en-GB" sz="1800" dirty="0"/>
              <a:t>, H. </a:t>
            </a:r>
            <a:r>
              <a:rPr lang="en-GB" sz="1800" dirty="0" err="1"/>
              <a:t>Selye</a:t>
            </a:r>
            <a:r>
              <a:rPr lang="en-GB" sz="1800" dirty="0"/>
              <a:t> and S.B. Day, (</a:t>
            </a:r>
            <a:r>
              <a:rPr lang="en-GB" sz="1800" dirty="0" err="1"/>
              <a:t>eds</a:t>
            </a:r>
            <a:r>
              <a:rPr lang="en-GB" sz="1800" i="1" dirty="0"/>
              <a:t>), Cancer, Stress and Death.</a:t>
            </a:r>
            <a:r>
              <a:rPr lang="en-GB" sz="1800" dirty="0"/>
              <a:t> New York: Plenum Medical Book Company, 1-19.</a:t>
            </a:r>
          </a:p>
          <a:p>
            <a:r>
              <a:rPr lang="en-GB" sz="1800" dirty="0"/>
              <a:t>Sparks, K., </a:t>
            </a:r>
            <a:r>
              <a:rPr lang="en-GB" sz="1800" dirty="0" err="1"/>
              <a:t>Faragher</a:t>
            </a:r>
            <a:r>
              <a:rPr lang="en-GB" sz="1800" dirty="0"/>
              <a:t>, B., &amp; Cooper, C. (2001). Well-being and </a:t>
            </a:r>
            <a:r>
              <a:rPr lang="en-GB" sz="1800" dirty="0" smtClean="0"/>
              <a:t>Occupational Health in </a:t>
            </a:r>
            <a:r>
              <a:rPr lang="en-GB" sz="1800" dirty="0"/>
              <a:t>the 21st </a:t>
            </a:r>
            <a:r>
              <a:rPr lang="en-GB" sz="1800" dirty="0" smtClean="0"/>
              <a:t>Century Workplace. </a:t>
            </a:r>
            <a:r>
              <a:rPr lang="en-GB" sz="1800" i="1" dirty="0"/>
              <a:t>Journal of Occupational and Organizational Psychology</a:t>
            </a:r>
            <a:r>
              <a:rPr lang="en-GB" sz="1800" dirty="0"/>
              <a:t>, </a:t>
            </a:r>
            <a:r>
              <a:rPr lang="en-GB" sz="1800" dirty="0" smtClean="0"/>
              <a:t>74, </a:t>
            </a:r>
            <a:r>
              <a:rPr lang="en-GB" sz="1800" dirty="0"/>
              <a:t>489-510.</a:t>
            </a:r>
          </a:p>
          <a:p>
            <a:r>
              <a:rPr lang="en-US" sz="1800" dirty="0" err="1"/>
              <a:t>Tsutsumi</a:t>
            </a:r>
            <a:r>
              <a:rPr lang="en-US" sz="1800" dirty="0"/>
              <a:t> A., </a:t>
            </a:r>
            <a:r>
              <a:rPr lang="en-US" sz="1800" dirty="0" err="1"/>
              <a:t>Kawanami</a:t>
            </a:r>
            <a:r>
              <a:rPr lang="en-US" sz="1800" dirty="0"/>
              <a:t>, S., &amp; </a:t>
            </a:r>
            <a:r>
              <a:rPr lang="en-US" sz="1800" dirty="0" err="1"/>
              <a:t>Horie</a:t>
            </a:r>
            <a:r>
              <a:rPr lang="en-US" sz="1800" dirty="0"/>
              <a:t>, S. (2012). Effort-Reward Imbalance and Depression Among Private Practice Physicians. </a:t>
            </a:r>
            <a:r>
              <a:rPr lang="en-US" sz="1800" i="1" dirty="0"/>
              <a:t>International Archives of Occupational and Environmental Health</a:t>
            </a:r>
            <a:r>
              <a:rPr lang="en-US" sz="1800" dirty="0"/>
              <a:t>, 85, 153-161.  </a:t>
            </a:r>
            <a:endParaRPr lang="en-GB" sz="1800" dirty="0" smtClean="0"/>
          </a:p>
          <a:p>
            <a:r>
              <a:rPr lang="en-GB" sz="1800" dirty="0" err="1" smtClean="0"/>
              <a:t>Wesensten</a:t>
            </a:r>
            <a:r>
              <a:rPr lang="en-GB" sz="1800" dirty="0"/>
              <a:t>, N. J., </a:t>
            </a:r>
            <a:r>
              <a:rPr lang="en-GB" sz="1800" dirty="0" err="1"/>
              <a:t>Comperatore</a:t>
            </a:r>
            <a:r>
              <a:rPr lang="en-GB" sz="1800" dirty="0"/>
              <a:t>, C. C., </a:t>
            </a:r>
            <a:r>
              <a:rPr lang="en-GB" sz="1800" dirty="0" err="1"/>
              <a:t>Balkin</a:t>
            </a:r>
            <a:r>
              <a:rPr lang="en-GB" sz="1800" dirty="0"/>
              <a:t>, T. J., &amp; </a:t>
            </a:r>
            <a:r>
              <a:rPr lang="en-GB" sz="1800" dirty="0" err="1"/>
              <a:t>Belenky</a:t>
            </a:r>
            <a:r>
              <a:rPr lang="en-GB" sz="1800" dirty="0"/>
              <a:t>, G. (2003). Jet lag and Sleep Deprivation. In: Kelley PW, ed. </a:t>
            </a:r>
            <a:r>
              <a:rPr lang="en-GB" sz="1800" i="1" dirty="0"/>
              <a:t>Military Preventive Medicine: Mobilization and Deployment. Textbooks of Military Medicine</a:t>
            </a:r>
            <a:r>
              <a:rPr lang="en-GB" sz="1800" dirty="0"/>
              <a:t>. Washington, DC: Office of the Surgeon General at TMM Publications, 1, 287-300.</a:t>
            </a:r>
            <a:r>
              <a:rPr lang="en-US" sz="1800" dirty="0"/>
              <a:t>  </a:t>
            </a:r>
          </a:p>
          <a:p>
            <a:r>
              <a:rPr lang="en-US" sz="1800" dirty="0"/>
              <a:t>World Health </a:t>
            </a:r>
            <a:r>
              <a:rPr lang="en-US" sz="1800" dirty="0" err="1"/>
              <a:t>Organisation</a:t>
            </a:r>
            <a:r>
              <a:rPr lang="en-US" sz="1800" dirty="0"/>
              <a:t> (2001). Mental Health in Europe (Copenhagen, WHO, Regional Office for Europe).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277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ΜΟΝΤΕΛΑ ΗΓΕΣΙΑΣ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l-GR" sz="3800" b="1" dirty="0" smtClean="0"/>
              <a:t>Μοντέλο Ηγεσίας  Χ &amp; Υ (McGregor, </a:t>
            </a:r>
            <a:r>
              <a:rPr lang="el-GR" sz="3800" b="1" dirty="0"/>
              <a:t>1960) </a:t>
            </a:r>
            <a:endParaRPr lang="el-GR" sz="3800" b="1" dirty="0" smtClean="0"/>
          </a:p>
          <a:p>
            <a:r>
              <a:rPr lang="el-GR" sz="3800" dirty="0" smtClean="0"/>
              <a:t>Ένα μοντέλο συμπεριφορικής προσέγγισης σύμφωνα </a:t>
            </a:r>
            <a:r>
              <a:rPr lang="el-GR" sz="3800" dirty="0"/>
              <a:t>με </a:t>
            </a:r>
            <a:r>
              <a:rPr lang="el-GR" sz="3800" dirty="0" smtClean="0"/>
              <a:t>το οποίο </a:t>
            </a:r>
            <a:r>
              <a:rPr lang="el-GR" sz="3800" dirty="0"/>
              <a:t>οι ηγέτες ταξινομούνται σε δύο </a:t>
            </a:r>
            <a:r>
              <a:rPr lang="el-GR" sz="3800" dirty="0" smtClean="0"/>
              <a:t>κατηγορίες: </a:t>
            </a:r>
            <a:endParaRPr lang="el-GR" sz="3800" dirty="0"/>
          </a:p>
          <a:p>
            <a:r>
              <a:rPr lang="el-GR" sz="3800" b="1" dirty="0"/>
              <a:t>Σ</a:t>
            </a:r>
            <a:r>
              <a:rPr lang="el-GR" sz="3800" b="1" dirty="0" smtClean="0"/>
              <a:t>τους Αυταρχικούς Ηγέτες (Θεωρία Χ) </a:t>
            </a:r>
            <a:r>
              <a:rPr lang="el-GR" sz="3800" dirty="0"/>
              <a:t>που </a:t>
            </a:r>
            <a:r>
              <a:rPr lang="el-GR" sz="3800" dirty="0" smtClean="0"/>
              <a:t>έχουν την αντίληψη: </a:t>
            </a:r>
          </a:p>
          <a:p>
            <a:pPr>
              <a:buFont typeface="Wingdings" charset="2"/>
              <a:buChar char="Ø"/>
            </a:pPr>
            <a:r>
              <a:rPr lang="el-GR" sz="3800" dirty="0">
                <a:solidFill>
                  <a:srgbClr val="292934"/>
                </a:solidFill>
              </a:rPr>
              <a:t>Ότι το προσωπικό δεν επιθυμεί να εργάζεται, και ότι επιδιώκει μονίμως να έχει στην διάθεση του περισσότερο ελεύθερο χρόνο καθώς επίσης και την χαλάρωση.</a:t>
            </a:r>
          </a:p>
          <a:p>
            <a:pPr>
              <a:buFont typeface="Wingdings" charset="2"/>
              <a:buChar char="Ø"/>
            </a:pPr>
            <a:r>
              <a:rPr lang="el-GR" sz="3800" dirty="0" smtClean="0"/>
              <a:t>Ότι η πλειοψηφία του προσωπικού χρειάζεται ενεργοποίηση, </a:t>
            </a:r>
            <a:r>
              <a:rPr lang="el-GR" sz="3800" dirty="0"/>
              <a:t>στενή καθοδήγηση </a:t>
            </a:r>
            <a:r>
              <a:rPr lang="el-GR" sz="3800" dirty="0" smtClean="0"/>
              <a:t>και πιέση για να εργαστεί παραγωγικά, καθώς και την ύπαρξη της τιμωρίας ώς έναν τρόπο απειλής.</a:t>
            </a:r>
          </a:p>
          <a:p>
            <a:r>
              <a:rPr lang="el-GR" sz="3800" dirty="0" smtClean="0"/>
              <a:t>Κατά την θεωρία Χ ο εργαζόμενος προτιμά </a:t>
            </a:r>
            <a:r>
              <a:rPr lang="el-GR" sz="3800" dirty="0"/>
              <a:t>να κατευθύνεται παρά να ηγείται και </a:t>
            </a:r>
            <a:r>
              <a:rPr lang="el-GR" sz="3800" dirty="0" smtClean="0"/>
              <a:t>ότι το εταιρικό συστήμα πρέπει να βασίζεται σε </a:t>
            </a:r>
            <a:r>
              <a:rPr lang="el-GR" sz="3800" dirty="0"/>
              <a:t>κανόνες, ανταμοιβές και </a:t>
            </a:r>
            <a:r>
              <a:rPr lang="el-GR" sz="3800" dirty="0" smtClean="0"/>
              <a:t>κυρώσεις.</a:t>
            </a:r>
          </a:p>
          <a:p>
            <a:endParaRPr lang="el-GR" sz="2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26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ΜΟΝΤΕΛΑ ΗΓΕΣΙΑΣ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l-GR" sz="3800" b="1" dirty="0" smtClean="0"/>
              <a:t>Μοντέλο Ηγεσίας  Χ &amp; Υ (McGregor, 1960) </a:t>
            </a:r>
          </a:p>
          <a:p>
            <a:r>
              <a:rPr lang="el-GR" sz="3800" b="1" dirty="0" smtClean="0"/>
              <a:t>Στους </a:t>
            </a:r>
            <a:r>
              <a:rPr lang="el-GR" sz="3800" b="1" dirty="0"/>
              <a:t>Δ</a:t>
            </a:r>
            <a:r>
              <a:rPr lang="el-GR" sz="3800" b="1" dirty="0" smtClean="0"/>
              <a:t>ημοκρατικούς Ηγέτες</a:t>
            </a:r>
            <a:r>
              <a:rPr lang="el-GR" sz="3800" b="1" dirty="0"/>
              <a:t> </a:t>
            </a:r>
            <a:r>
              <a:rPr lang="el-GR" sz="3800" b="1" dirty="0" smtClean="0"/>
              <a:t>(Θεωρία Υ)</a:t>
            </a:r>
            <a:r>
              <a:rPr lang="el-GR" sz="3800" dirty="0" smtClean="0"/>
              <a:t> </a:t>
            </a:r>
            <a:r>
              <a:rPr lang="el-GR" sz="3800" dirty="0"/>
              <a:t>που </a:t>
            </a:r>
            <a:r>
              <a:rPr lang="el-GR" sz="3800" dirty="0" smtClean="0"/>
              <a:t>πιστεύουν:</a:t>
            </a:r>
          </a:p>
          <a:p>
            <a:pPr>
              <a:buFont typeface="Wingdings" charset="2"/>
              <a:buChar char="Ø"/>
            </a:pPr>
            <a:r>
              <a:rPr lang="el-GR" sz="3800" dirty="0" smtClean="0"/>
              <a:t>Ότι </a:t>
            </a:r>
            <a:r>
              <a:rPr lang="el-GR" sz="3800" dirty="0"/>
              <a:t>η σωματική και </a:t>
            </a:r>
            <a:r>
              <a:rPr lang="el-GR" sz="3800" dirty="0" smtClean="0"/>
              <a:t>ψυχική </a:t>
            </a:r>
            <a:r>
              <a:rPr lang="el-GR" sz="3800" dirty="0"/>
              <a:t>προσπάθεια </a:t>
            </a:r>
            <a:r>
              <a:rPr lang="el-GR" sz="3800" dirty="0" smtClean="0"/>
              <a:t>του προσωπικού αποτελεί </a:t>
            </a:r>
            <a:r>
              <a:rPr lang="el-GR" sz="3800" dirty="0"/>
              <a:t>ικανοποιητική δραστηριότητα όπως η ψυχαγωγία και το </a:t>
            </a:r>
            <a:r>
              <a:rPr lang="el-GR" sz="3800" dirty="0" smtClean="0"/>
              <a:t>παιχνίδι.</a:t>
            </a:r>
          </a:p>
          <a:p>
            <a:pPr>
              <a:buFont typeface="Wingdings" charset="2"/>
              <a:buChar char="Ø"/>
            </a:pPr>
            <a:r>
              <a:rPr lang="el-GR" sz="3800" dirty="0" smtClean="0"/>
              <a:t>Ότι </a:t>
            </a:r>
            <a:r>
              <a:rPr lang="el-GR" sz="3800" dirty="0"/>
              <a:t>η απειλή ποινής δεν είναι αποτελεσματικός τρόπος κινητοποίησης </a:t>
            </a:r>
            <a:r>
              <a:rPr lang="el-GR" sz="3800" dirty="0" smtClean="0"/>
              <a:t>του προσωπικού </a:t>
            </a:r>
            <a:r>
              <a:rPr lang="el-GR" sz="3800" dirty="0"/>
              <a:t>και ότι αν </a:t>
            </a:r>
            <a:r>
              <a:rPr lang="el-GR" sz="3800" dirty="0" smtClean="0"/>
              <a:t>το προσωπικό νιώσει </a:t>
            </a:r>
            <a:r>
              <a:rPr lang="el-GR" sz="3800" dirty="0"/>
              <a:t>δέσμευση </a:t>
            </a:r>
            <a:r>
              <a:rPr lang="el-GR" sz="3800" dirty="0" smtClean="0"/>
              <a:t>από την πλευρά της Ηγεσίας θα δεσμευτεί και αυτό και θα γίνει πιο παραγωγικό.</a:t>
            </a:r>
          </a:p>
          <a:p>
            <a:r>
              <a:rPr lang="el-GR" sz="3800" dirty="0"/>
              <a:t>Κατά την θεωρία </a:t>
            </a:r>
            <a:r>
              <a:rPr lang="el-GR" sz="3800" dirty="0" smtClean="0"/>
              <a:t>Υ, ο Ηγέτης δείχνει κατανόηση στις ανάγκες του προσωπικού </a:t>
            </a:r>
            <a:r>
              <a:rPr lang="el-GR" sz="3800" dirty="0">
                <a:solidFill>
                  <a:srgbClr val="292934"/>
                </a:solidFill>
              </a:rPr>
              <a:t>και δημιουργεί</a:t>
            </a:r>
            <a:r>
              <a:rPr lang="el-GR" sz="3800" dirty="0" smtClean="0">
                <a:solidFill>
                  <a:srgbClr val="292934"/>
                </a:solidFill>
              </a:rPr>
              <a:t> στενές </a:t>
            </a:r>
            <a:r>
              <a:rPr lang="el-GR" sz="3800" dirty="0" smtClean="0"/>
              <a:t>διαπροσωπικές σχέσεις μαζί τους. </a:t>
            </a:r>
            <a:r>
              <a:rPr lang="en-US" sz="3800" b="1" dirty="0" smtClean="0"/>
              <a:t> </a:t>
            </a:r>
            <a:endParaRPr lang="el-GR" sz="3800" b="1" dirty="0"/>
          </a:p>
          <a:p>
            <a:endParaRPr lang="el-GR" sz="2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18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ΜΟΝΤΕΛΑ ΗΓΕΣΙΑΣ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l-GR" sz="2800" b="1" dirty="0"/>
              <a:t>Μ</a:t>
            </a:r>
            <a:r>
              <a:rPr lang="el-GR" sz="2800" b="1" dirty="0" smtClean="0"/>
              <a:t>οντέλο </a:t>
            </a:r>
            <a:r>
              <a:rPr lang="el-GR" sz="2800" b="1" dirty="0"/>
              <a:t>Α</a:t>
            </a:r>
            <a:r>
              <a:rPr lang="el-GR" sz="2800" b="1" dirty="0" smtClean="0"/>
              <a:t>νταλλαγής Ηγέτη-Υφισταμένων/</a:t>
            </a:r>
            <a:r>
              <a:rPr lang="el-GR" sz="2800" b="1" dirty="0"/>
              <a:t>Leader Member Exchange Model</a:t>
            </a:r>
            <a:r>
              <a:rPr lang="el-GR" sz="2800" b="1" dirty="0" smtClean="0"/>
              <a:t> </a:t>
            </a:r>
          </a:p>
          <a:p>
            <a:pPr marL="0" indent="0" algn="ctr">
              <a:buNone/>
            </a:pPr>
            <a:r>
              <a:rPr lang="el-GR" sz="2800" b="1" dirty="0" smtClean="0"/>
              <a:t>(LMX: </a:t>
            </a:r>
            <a:r>
              <a:rPr lang="en-US" sz="2800" b="1" dirty="0" err="1" smtClean="0"/>
              <a:t>Dansereau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Graen</a:t>
            </a:r>
            <a:r>
              <a:rPr lang="en-US" sz="2800" b="1" dirty="0" smtClean="0"/>
              <a:t> &amp; </a:t>
            </a:r>
            <a:r>
              <a:rPr lang="el-GR" sz="2800" b="1" dirty="0" smtClean="0"/>
              <a:t>Haga,1975) </a:t>
            </a:r>
          </a:p>
          <a:p>
            <a:r>
              <a:rPr lang="el-GR" dirty="0">
                <a:solidFill>
                  <a:srgbClr val="292934"/>
                </a:solidFill>
              </a:rPr>
              <a:t>Το μοντέλο υποστηρίζει πως οι σχέσεις του Ηγέτη με τα μέλη της ομάδας είναι δυναμικές </a:t>
            </a:r>
            <a:r>
              <a:rPr lang="el-GR" dirty="0"/>
              <a:t>και αναπτύσσονται με πολυδιάστατο τρόπο. </a:t>
            </a:r>
          </a:p>
          <a:p>
            <a:r>
              <a:rPr lang="el-GR" dirty="0" smtClean="0"/>
              <a:t>Επίσης αναγνωρίζει πόσο σημαντική είναι η σωστή επικοινωνία </a:t>
            </a:r>
            <a:r>
              <a:rPr lang="el-GR" dirty="0"/>
              <a:t>στις σχέσεις ανάμεσα στον </a:t>
            </a:r>
            <a:r>
              <a:rPr lang="el-GR" dirty="0" smtClean="0"/>
              <a:t>Ηγέτη </a:t>
            </a:r>
            <a:r>
              <a:rPr lang="el-GR" dirty="0"/>
              <a:t>και στα μέλη της ομάδας. </a:t>
            </a:r>
            <a:endParaRPr lang="el-GR" dirty="0" smtClean="0"/>
          </a:p>
          <a:p>
            <a:r>
              <a:rPr lang="el-GR" dirty="0"/>
              <a:t>Ο</a:t>
            </a:r>
            <a:r>
              <a:rPr lang="el-GR" dirty="0" smtClean="0"/>
              <a:t>ι </a:t>
            </a:r>
            <a:r>
              <a:rPr lang="el-GR" dirty="0"/>
              <a:t>Η</a:t>
            </a:r>
            <a:r>
              <a:rPr lang="el-GR" dirty="0" smtClean="0"/>
              <a:t>γέτες επιδιώκουν </a:t>
            </a:r>
            <a:r>
              <a:rPr lang="el-GR" dirty="0"/>
              <a:t>να </a:t>
            </a:r>
            <a:r>
              <a:rPr lang="el-GR" dirty="0" smtClean="0"/>
              <a:t>αναπτύξουν ποιοτικές </a:t>
            </a:r>
            <a:r>
              <a:rPr lang="el-GR" dirty="0"/>
              <a:t>σχέσεις με </a:t>
            </a:r>
            <a:r>
              <a:rPr lang="el-GR" dirty="0" smtClean="0"/>
              <a:t>τα μέλη, δίνοντας τους </a:t>
            </a:r>
            <a:r>
              <a:rPr lang="el-GR" dirty="0"/>
              <a:t>ευθύνες, </a:t>
            </a:r>
            <a:r>
              <a:rPr lang="el-GR" dirty="0" smtClean="0"/>
              <a:t>έλεγχο, πρωτοβουλίες </a:t>
            </a:r>
            <a:r>
              <a:rPr lang="el-GR" dirty="0"/>
              <a:t>και </a:t>
            </a:r>
            <a:r>
              <a:rPr lang="el-GR" dirty="0" smtClean="0"/>
              <a:t>προνόμια. Η </a:t>
            </a:r>
            <a:r>
              <a:rPr lang="el-GR" dirty="0"/>
              <a:t>ποιότητα της σχέσης </a:t>
            </a:r>
            <a:r>
              <a:rPr lang="el-GR" dirty="0" smtClean="0"/>
              <a:t>συνδέεται με την παραγωγικότητα.</a:t>
            </a:r>
          </a:p>
          <a:p>
            <a:r>
              <a:rPr lang="el-GR" dirty="0" smtClean="0"/>
              <a:t>Όσο οι σχέσεις μεταξύ του Ηγέτη και των μελών είναι αρμονικές και με αμοιβαίες βάσεις ανάπτυξης τόσο </a:t>
            </a:r>
            <a:r>
              <a:rPr lang="el-GR" dirty="0"/>
              <a:t>θα </a:t>
            </a:r>
            <a:r>
              <a:rPr lang="el-GR" dirty="0" smtClean="0"/>
              <a:t>υπάρχει μια αμοιβαία συμπάθεια μεταξύ τους και θα αναπτύσσεται μια ποιοτική </a:t>
            </a:r>
            <a:r>
              <a:rPr lang="el-GR" dirty="0"/>
              <a:t>σχέση. </a:t>
            </a:r>
            <a:endParaRPr lang="el-GR" dirty="0" smtClean="0"/>
          </a:p>
          <a:p>
            <a:r>
              <a:rPr lang="el-GR" dirty="0" smtClean="0"/>
              <a:t>Οι άνθρωποι </a:t>
            </a:r>
            <a:r>
              <a:rPr lang="el-GR" dirty="0"/>
              <a:t>που </a:t>
            </a:r>
            <a:r>
              <a:rPr lang="el-GR" dirty="0" smtClean="0"/>
              <a:t>έχουν την ικανότητα να διακρίνουν τις </a:t>
            </a:r>
            <a:r>
              <a:rPr lang="el-GR" dirty="0"/>
              <a:t>προοπτικές των </a:t>
            </a:r>
            <a:r>
              <a:rPr lang="el-GR" dirty="0" smtClean="0"/>
              <a:t>άλλων</a:t>
            </a:r>
            <a:r>
              <a:rPr lang="el-GR" dirty="0"/>
              <a:t> </a:t>
            </a:r>
            <a:r>
              <a:rPr lang="el-GR" dirty="0" smtClean="0"/>
              <a:t>και το πως οι </a:t>
            </a:r>
            <a:r>
              <a:rPr lang="el-GR" dirty="0"/>
              <a:t>άλλοι </a:t>
            </a:r>
            <a:r>
              <a:rPr lang="el-GR" dirty="0" smtClean="0"/>
              <a:t>αντιλαμβάνονται </a:t>
            </a:r>
            <a:r>
              <a:rPr lang="el-GR" dirty="0"/>
              <a:t>και ανταποκρίνονται </a:t>
            </a:r>
            <a:r>
              <a:rPr lang="el-GR" dirty="0" smtClean="0"/>
              <a:t>στο εργασιακό και εξωεργασιακό περιβάλλον, δημιουργούν </a:t>
            </a:r>
            <a:r>
              <a:rPr lang="el-GR" dirty="0"/>
              <a:t>υψηλότερης ποιότητας LMX σχέσεις. </a:t>
            </a:r>
            <a:endParaRPr lang="en-US" dirty="0" smtClean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26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ΤΥΠΟΙ ΗΓΕΣΙΑΣ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l-GR" b="1" dirty="0" smtClean="0"/>
              <a:t>Συναλλακτικό Μοντέλο Ηγεσίας</a:t>
            </a:r>
            <a:r>
              <a:rPr lang="en-US" b="1" dirty="0" smtClean="0"/>
              <a:t>/</a:t>
            </a:r>
            <a:r>
              <a:rPr lang="el-GR" b="1" dirty="0" smtClean="0"/>
              <a:t>Transactional </a:t>
            </a:r>
            <a:r>
              <a:rPr lang="en-US" b="1" dirty="0" smtClean="0"/>
              <a:t>L</a:t>
            </a:r>
            <a:r>
              <a:rPr lang="el-GR" b="1" dirty="0" smtClean="0"/>
              <a:t>eadership </a:t>
            </a:r>
            <a:r>
              <a:rPr lang="el-GR" b="1" dirty="0"/>
              <a:t>και </a:t>
            </a:r>
            <a:r>
              <a:rPr lang="el-GR" b="1" dirty="0" smtClean="0"/>
              <a:t>Μετασχηματιστικό Μοντέλο Ηγεσίας/Transformational Leadership (Bass, 1990</a:t>
            </a:r>
            <a:r>
              <a:rPr lang="en-US" b="1" dirty="0" smtClean="0"/>
              <a:t>a</a:t>
            </a:r>
            <a:r>
              <a:rPr lang="el-GR" b="1" dirty="0"/>
              <a:t>;</a:t>
            </a:r>
            <a:r>
              <a:rPr lang="en-US" b="1" dirty="0" smtClean="0"/>
              <a:t> 1990b</a:t>
            </a:r>
            <a:r>
              <a:rPr lang="el-GR" b="1" dirty="0" smtClean="0"/>
              <a:t>; 1991;</a:t>
            </a:r>
            <a:r>
              <a:rPr lang="en-US" b="1" dirty="0" smtClean="0"/>
              <a:t> </a:t>
            </a:r>
            <a:r>
              <a:rPr lang="el-GR" b="1" dirty="0" smtClean="0"/>
              <a:t>1997).</a:t>
            </a:r>
            <a:endParaRPr lang="en-US" b="1" dirty="0" smtClean="0"/>
          </a:p>
          <a:p>
            <a:r>
              <a:rPr lang="el-GR" dirty="0" smtClean="0"/>
              <a:t>Το </a:t>
            </a:r>
            <a:r>
              <a:rPr lang="el-GR" dirty="0"/>
              <a:t>Σ</a:t>
            </a:r>
            <a:r>
              <a:rPr lang="el-GR" dirty="0" smtClean="0"/>
              <a:t>υναλλακτικό </a:t>
            </a:r>
            <a:r>
              <a:rPr lang="el-GR" dirty="0"/>
              <a:t>Μ</a:t>
            </a:r>
            <a:r>
              <a:rPr lang="el-GR" dirty="0" smtClean="0"/>
              <a:t>οντέλο </a:t>
            </a:r>
            <a:r>
              <a:rPr lang="el-GR" dirty="0"/>
              <a:t>συνδέεται με τις Ε</a:t>
            </a:r>
            <a:r>
              <a:rPr lang="el-GR" dirty="0" smtClean="0"/>
              <a:t>ργαλειακές θεωρίες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l-GR" dirty="0"/>
              <a:t>Instrumental theories) και το </a:t>
            </a:r>
            <a:r>
              <a:rPr lang="el-GR" dirty="0" smtClean="0"/>
              <a:t>Μετασχηματιστικό Μοντέλο </a:t>
            </a:r>
            <a:r>
              <a:rPr lang="el-GR" dirty="0"/>
              <a:t>με τις θεωρίες </a:t>
            </a:r>
            <a:r>
              <a:rPr lang="el-GR" dirty="0" smtClean="0"/>
              <a:t>Έμπνευσης </a:t>
            </a:r>
            <a:r>
              <a:rPr lang="el-GR" dirty="0"/>
              <a:t>(Inspirational theories). </a:t>
            </a:r>
          </a:p>
          <a:p>
            <a:r>
              <a:rPr lang="el-GR" dirty="0"/>
              <a:t>Ο </a:t>
            </a:r>
            <a:r>
              <a:rPr lang="el-GR" dirty="0" smtClean="0"/>
              <a:t>Συναλλακτικός Ηγέτης:</a:t>
            </a:r>
          </a:p>
          <a:p>
            <a:pPr>
              <a:buFont typeface="Wingdings" charset="2"/>
              <a:buChar char="Ø"/>
            </a:pPr>
            <a:r>
              <a:rPr lang="el-GR" dirty="0" smtClean="0"/>
              <a:t>Λειτουργεί με γνώμονα τις ανταμοιβές </a:t>
            </a:r>
            <a:r>
              <a:rPr lang="el-GR" dirty="0"/>
              <a:t>και </a:t>
            </a:r>
            <a:r>
              <a:rPr lang="el-GR" dirty="0" smtClean="0"/>
              <a:t>τις κυρώσεις </a:t>
            </a:r>
            <a:r>
              <a:rPr lang="el-GR" dirty="0"/>
              <a:t>για να πετύχει τη συμμόρφωση </a:t>
            </a:r>
            <a:r>
              <a:rPr lang="el-GR" dirty="0" smtClean="0"/>
              <a:t>του προσωπικού.</a:t>
            </a:r>
          </a:p>
          <a:p>
            <a:pPr>
              <a:buFont typeface="Wingdings" charset="2"/>
              <a:buChar char="Ø"/>
            </a:pPr>
            <a:r>
              <a:rPr lang="el-GR" dirty="0"/>
              <a:t>Α</a:t>
            </a:r>
            <a:r>
              <a:rPr lang="el-GR" dirty="0" smtClean="0"/>
              <a:t>ποφεύγει </a:t>
            </a:r>
            <a:r>
              <a:rPr lang="el-GR" dirty="0"/>
              <a:t>τη λήψη </a:t>
            </a:r>
            <a:r>
              <a:rPr lang="el-GR" dirty="0" smtClean="0"/>
              <a:t>αποφάσεων.</a:t>
            </a:r>
          </a:p>
          <a:p>
            <a:pPr>
              <a:buFont typeface="Wingdings" charset="2"/>
              <a:buChar char="Ø"/>
            </a:pPr>
            <a:r>
              <a:rPr lang="el-GR" dirty="0"/>
              <a:t>Ε</a:t>
            </a:r>
            <a:r>
              <a:rPr lang="el-GR" dirty="0" smtClean="0"/>
              <a:t>ίναι </a:t>
            </a:r>
            <a:r>
              <a:rPr lang="el-GR" dirty="0"/>
              <a:t>πιο </a:t>
            </a:r>
            <a:r>
              <a:rPr lang="el-GR" dirty="0" smtClean="0"/>
              <a:t>συμβατικός. </a:t>
            </a:r>
          </a:p>
          <a:p>
            <a:pPr>
              <a:buFont typeface="Wingdings" charset="2"/>
              <a:buChar char="Ø"/>
            </a:pPr>
            <a:r>
              <a:rPr lang="el-GR" dirty="0"/>
              <a:t>Π</a:t>
            </a:r>
            <a:r>
              <a:rPr lang="el-GR" dirty="0" smtClean="0"/>
              <a:t>ροσπαθεί να </a:t>
            </a:r>
            <a:r>
              <a:rPr lang="el-GR" dirty="0"/>
              <a:t>κάνει τα πράγματα </a:t>
            </a:r>
            <a:r>
              <a:rPr lang="el-GR" dirty="0" smtClean="0"/>
              <a:t>σωστά χωρίς παρεκκλίσεις.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4869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ΤΥΠΟΙ ΗΓΕΣΙΑΣ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0723"/>
            <a:ext cx="8229600" cy="4876800"/>
          </a:xfrm>
        </p:spPr>
        <p:txBody>
          <a:bodyPr>
            <a:normAutofit lnSpcReduction="10000"/>
          </a:bodyPr>
          <a:lstStyle/>
          <a:p>
            <a:pPr marL="274320" lvl="1" indent="0" algn="ctr">
              <a:buNone/>
            </a:pPr>
            <a:r>
              <a:rPr lang="el-GR" b="1" dirty="0"/>
              <a:t>Συναλλακτικό Μοντέλο Ηγεσίας</a:t>
            </a:r>
            <a:r>
              <a:rPr lang="en-US" b="1" dirty="0"/>
              <a:t>/</a:t>
            </a:r>
            <a:r>
              <a:rPr lang="el-GR" b="1" dirty="0"/>
              <a:t>Transactional </a:t>
            </a:r>
            <a:r>
              <a:rPr lang="en-US" b="1" dirty="0"/>
              <a:t>L</a:t>
            </a:r>
            <a:r>
              <a:rPr lang="el-GR" b="1" dirty="0"/>
              <a:t>eadership και Μετασχηματιστικό Μοντέλο Ηγεσίας/Transformational Leadership (Bass, 1990</a:t>
            </a:r>
            <a:r>
              <a:rPr lang="en-US" b="1" dirty="0"/>
              <a:t>a</a:t>
            </a:r>
            <a:r>
              <a:rPr lang="el-GR" b="1" dirty="0"/>
              <a:t>;</a:t>
            </a:r>
            <a:r>
              <a:rPr lang="en-US" b="1" dirty="0"/>
              <a:t> 1990b</a:t>
            </a:r>
            <a:r>
              <a:rPr lang="el-GR" b="1" dirty="0"/>
              <a:t>; 1991;1997).</a:t>
            </a:r>
            <a:endParaRPr lang="en-US" b="1" dirty="0"/>
          </a:p>
          <a:p>
            <a:pPr lvl="1"/>
            <a:r>
              <a:rPr lang="el-GR" dirty="0" smtClean="0"/>
              <a:t>Ο </a:t>
            </a:r>
            <a:r>
              <a:rPr lang="el-GR" dirty="0"/>
              <a:t>Μετασχηματιστικός </a:t>
            </a:r>
            <a:r>
              <a:rPr lang="el-GR" dirty="0" smtClean="0"/>
              <a:t>Ηγέτης:</a:t>
            </a:r>
          </a:p>
          <a:p>
            <a:pPr lvl="1">
              <a:buFont typeface="Wingdings" charset="2"/>
              <a:buChar char="Ø"/>
            </a:pPr>
            <a:r>
              <a:rPr lang="el-GR" dirty="0" smtClean="0"/>
              <a:t>Στοχεύει </a:t>
            </a:r>
            <a:r>
              <a:rPr lang="el-GR" dirty="0"/>
              <a:t>στην ανύψωση του ηθικού του </a:t>
            </a:r>
            <a:r>
              <a:rPr lang="el-GR" dirty="0" smtClean="0"/>
              <a:t>προσωπικού.</a:t>
            </a:r>
          </a:p>
          <a:p>
            <a:pPr lvl="1">
              <a:buFont typeface="Wingdings" charset="2"/>
              <a:buChar char="Ø"/>
            </a:pPr>
            <a:r>
              <a:rPr lang="el-GR" dirty="0" smtClean="0"/>
              <a:t>Αναπτύσσει </a:t>
            </a:r>
            <a:r>
              <a:rPr lang="el-GR" dirty="0"/>
              <a:t>προσωπικές </a:t>
            </a:r>
            <a:r>
              <a:rPr lang="el-GR" dirty="0" smtClean="0"/>
              <a:t>σχέσεις μαζί τους.</a:t>
            </a:r>
          </a:p>
          <a:p>
            <a:pPr lvl="1">
              <a:buFont typeface="Wingdings" charset="2"/>
              <a:buChar char="Ø"/>
            </a:pPr>
            <a:r>
              <a:rPr lang="el-GR" dirty="0" smtClean="0"/>
              <a:t>Είναι χαρισματικός.</a:t>
            </a:r>
            <a:endParaRPr lang="el-GR" dirty="0"/>
          </a:p>
          <a:p>
            <a:pPr lvl="1">
              <a:buFont typeface="Wingdings" charset="2"/>
              <a:buChar char="Ø"/>
            </a:pPr>
            <a:r>
              <a:rPr lang="el-GR" dirty="0" smtClean="0"/>
              <a:t>Εμπνέει </a:t>
            </a:r>
            <a:r>
              <a:rPr lang="el-GR" dirty="0"/>
              <a:t>και νιώθει ηθικά δεσμευμένος πέρα από ατομικά </a:t>
            </a:r>
            <a:r>
              <a:rPr lang="el-GR" dirty="0" smtClean="0"/>
              <a:t>συμφέροντα.</a:t>
            </a:r>
          </a:p>
          <a:p>
            <a:pPr lvl="1">
              <a:buFont typeface="Wingdings" charset="2"/>
              <a:buChar char="Ø"/>
            </a:pPr>
            <a:r>
              <a:rPr lang="el-GR" dirty="0" smtClean="0"/>
              <a:t>Διαμορφώνει </a:t>
            </a:r>
            <a:r>
              <a:rPr lang="el-GR" dirty="0"/>
              <a:t>ένα όραμα με βάση τα ηθικά πρότυπα και </a:t>
            </a:r>
            <a:r>
              <a:rPr lang="el-GR" dirty="0" smtClean="0"/>
              <a:t>αξίες.</a:t>
            </a:r>
          </a:p>
          <a:p>
            <a:pPr lvl="1">
              <a:buFont typeface="Wingdings" charset="2"/>
              <a:buChar char="Ø"/>
            </a:pPr>
            <a:r>
              <a:rPr lang="el-GR" dirty="0"/>
              <a:t>Π</a:t>
            </a:r>
            <a:r>
              <a:rPr lang="el-GR" dirty="0" smtClean="0"/>
              <a:t>αροτρύνει και δίνει κίνητρα δίνοντας το παράδειγμα.</a:t>
            </a:r>
          </a:p>
          <a:p>
            <a:pPr lvl="1"/>
            <a:r>
              <a:rPr lang="el-GR" dirty="0" smtClean="0"/>
              <a:t>Οι Μετασχηματιστικοί Ηγέτες θεωρούνται </a:t>
            </a:r>
            <a:r>
              <a:rPr lang="el-GR" dirty="0"/>
              <a:t>απαραίτητοι για τις σύγχρονες επιχειρήσεις γιατί </a:t>
            </a:r>
            <a:r>
              <a:rPr lang="el-GR" dirty="0" smtClean="0"/>
              <a:t>διαθέτουν πολύ καλές </a:t>
            </a:r>
            <a:r>
              <a:rPr lang="el-GR" dirty="0"/>
              <a:t>ικανότητες υποκίνησης και </a:t>
            </a:r>
            <a:r>
              <a:rPr lang="el-GR" dirty="0" smtClean="0"/>
              <a:t>ενδιαφέρονται για την ευημερία των συνεργατών τους, τόσο σε εταιρικό όσο και σε προσωπικό επίπεδο.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59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12419</TotalTime>
  <Words>4482</Words>
  <Application>Microsoft Office PowerPoint</Application>
  <PresentationFormat>On-screen Show (4:3)</PresentationFormat>
  <Paragraphs>299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Clarity</vt:lpstr>
      <vt:lpstr>Η ΗΓΕΣΙΑ ΚΑΙ Η ΣΗΜΑΣΙΑ ΤΗΣ ΓΙΑ ΤΗΝ ΑΝΤΙΜΕΤΩΠΙΣΗ ΤΟΥ ΣΤΡΕΣ ΣΤΟΝ ΕΡΓΑΣΙΑΚΟ ΧΩΡΟ</vt:lpstr>
      <vt:lpstr>Ο ΟΡΙΣΜΟΣ ΤΗΣ ΗΓΕΣΙΑΣ</vt:lpstr>
      <vt:lpstr>ΑΤΟΜΙΚΗ ΚΑΙ ΣΥΛΛΟΓΙΚΗ ΗΓΕΣΙΑ</vt:lpstr>
      <vt:lpstr>ΧΑΡΑΚΤΗΡΙΣΤΙΚΑ ΗΓΕΤΗ</vt:lpstr>
      <vt:lpstr>ΜΟΝΤΕΛΑ ΗΓΕΣΙΑΣ</vt:lpstr>
      <vt:lpstr>ΜΟΝΤΕΛΑ ΗΓΕΣΙΑΣ</vt:lpstr>
      <vt:lpstr>ΜΟΝΤΕΛΑ ΗΓΕΣΙΑΣ</vt:lpstr>
      <vt:lpstr>ΤΥΠΟΙ ΗΓΕΣΙΑΣ</vt:lpstr>
      <vt:lpstr>ΤΥΠΟΙ ΗΓΕΣΙΑΣ</vt:lpstr>
      <vt:lpstr>ΤΥΠΟΙ ΗΓΕΣΙΑΣ</vt:lpstr>
      <vt:lpstr>ΗΓΕΣΙΑ ΚΑΙ ΣΤΡΕΣ</vt:lpstr>
      <vt:lpstr>Ο ΟΡΙΣΜΟΣ ΤΟΥ ΣΤΡΕΣ</vt:lpstr>
      <vt:lpstr>ΘΕΤΙΚΟ ΚΑΙ ΑΡΝΗΤΙΚΟ ΣΤΡΕΣ </vt:lpstr>
      <vt:lpstr>ΘΕΤΙΚΟ ΚΑΙ ΑΡΝΗΤΙΚΟ ΣΤΡΕΣ </vt:lpstr>
      <vt:lpstr>ΕΡΓΑΣΙΑΚΟ ΣΤΡΕΣ</vt:lpstr>
      <vt:lpstr>ΕΡΓΑΣΙΑΚΟ ΣΤΡΕΣ</vt:lpstr>
      <vt:lpstr>ΓΙΑΤΙ ΕΙΝΑΙ ΑΝΗΣΥΧΗΤΙΚΟ ΤΟ ΕΡΓΑΣΙΑΚΟ ΣΤΡΕΣ;</vt:lpstr>
      <vt:lpstr>ΠΑΡΑΓΟΝΤΕΣ ΠΟΥ ΔΗΜΙΟΥΡΓΟΥΝ ΕΡΓΑΣΙΑΚΟ ΣΤΡΕΣ</vt:lpstr>
      <vt:lpstr>ΠΑΡΑΓΟΝΤΕΣ ΠΟΥ ΔΗΜΙΟΥΡΓΟΥΝ ΕΡΓΑΣΙΑΚΟ ΣΤΡΕΣ</vt:lpstr>
      <vt:lpstr>ΕΡΓΑΣΙΑΚΟ ΣΤΡΕΣ ΚΑΙ ΑΣΘΕΝΕΙΑ</vt:lpstr>
      <vt:lpstr>ΕΡΓΑΣΙΑΚΟ ΣΤΡΕΣ ΚΑΙ ΑΣΘΕΝΕΙΑ</vt:lpstr>
      <vt:lpstr>ΕΡΓΑΣΙΑΚΟ ΣΤΡΕΣ ΚΑΙ ΑΣΘΕΝΕΙΑ</vt:lpstr>
      <vt:lpstr>ΕΠΑΓΓΕΛΜΑΤΙΚΗ ΕΞΟΥΘΕΝΩΣΗ-BURNOUT ΚΑΙ Η ΣΗΜΑΣΙΑ ΤΟΥ ΗΓΕΤΗ</vt:lpstr>
      <vt:lpstr>ΕΠΑΓΓΕΛΜΑΤΙΚΗ ΕΞΟΥΘΕΝΩΣΗ-BURNOUT ΚΑΙ Η ΣΗΜΑΣΙΑ ΤΟΥ ΗΓΕΤΗ</vt:lpstr>
      <vt:lpstr>Maslach Burnout Inventory – General Survey, MBI-GS</vt:lpstr>
      <vt:lpstr>ΣΥΝΕΠΕΙΕΣ ΤΗΣ ΕΠΑΓΓΕΛΜΑΤΙΚΗΣ ΕΞΟΥΘΕΝΩΣΗΣ</vt:lpstr>
      <vt:lpstr>ΗΓΕΤΗΣ ΚΑΙ ΣΤΡΕΣ</vt:lpstr>
      <vt:lpstr>ASSET (A Short Stress Evaluation Tool)</vt:lpstr>
      <vt:lpstr>ΑΡΝΗΤΙΚΕΣ ΣΥΝΕΠΕΙΕΣ ΤΟΥ ΕΡΓΑΣΙΑΚΟΥ ΣΤΡΕΣ</vt:lpstr>
      <vt:lpstr>ΗΓΕΣΙΑ ΚΑΙ ΔΙΑΧΕΙΡΙΣΗ ΤΟΥ ΣΤΡΕΣ</vt:lpstr>
      <vt:lpstr>ΗΓΕΣΙΑ ΚΑΙ ΔΙΑΧΕΙΡΙΣΗ ΤΟΥ ΣΤΡΕΣ</vt:lpstr>
      <vt:lpstr>ΗΓΕΣΙΑ ΚΑΙ ΔΙΑΧΕΙΡΙΣΗ ΤΟΥ ΣΤΡΕΣ</vt:lpstr>
      <vt:lpstr>ΗΓΕΣΙΑ ΚΑΙ ΔΙΑΧΕΙΡΙΣΗ ΤΟΥ ΣΤΡΕΣ</vt:lpstr>
      <vt:lpstr>ΠΑΡΕΜΒΑΣΕΙΣ ΓΙΑ ΤΗΝ ΔΙΑΧΕΙΡΙΣΗ ΤΟΥ ΣΤΡΕΣ</vt:lpstr>
      <vt:lpstr>ΠΑΡΕΜΒΑΣΕΙΣ ΓΙΑ ΤΗΝ ΔΙΑΧΕΙΡΙΣΗ ΤΟΥ ΣΤΡΕΣ</vt:lpstr>
      <vt:lpstr>ΕΠΙΠΕΔΑ ΠΡΟΛΗΨΗΣ ΓΙΑ ΤΟ ΣΤΡΕΣ</vt:lpstr>
      <vt:lpstr>ΕΠΙΠΕΔΑ ΠΡΟΛΗΨΗΣ ΓΙΑ ΤΟ ΣΤΡΕΣ</vt:lpstr>
      <vt:lpstr>ΤΕΧΝΙΚΕΣ ΑΝΤΙΜΕΤΩΠΙΣΗΣ</vt:lpstr>
      <vt:lpstr>ΟΦΕΛΗ ΠΡΟΛΗΨΗΣ ΤΟΥ ΣΤΡΕΣ</vt:lpstr>
      <vt:lpstr>ΕΥΧΑΡΙΣΤΩ ΓΙΑ ΤΟΝ ΧΡΟΝΟ ΣΑΣ!</vt:lpstr>
      <vt:lpstr>ΒΙΒΛΙΟΓΡΑΦΙΑ</vt:lpstr>
      <vt:lpstr>ΒΙΒΛΙΟΓΡΑΦΙΑ</vt:lpstr>
      <vt:lpstr>ΒΙΒΛΙΟΓΡΑΦΙΑ</vt:lpstr>
      <vt:lpstr>ΒΙΒΛΙΟΓΡΑΦΙΑ</vt:lpstr>
      <vt:lpstr>ΒΙΒΛΙΟΓΡΑΦΙΑ</vt:lpstr>
      <vt:lpstr>ΒΙΒΛΙΟΓΡΑΦΙΑ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ΕΡΓΑΛΕΙΑ ΜΕΤΡΗΣΗΣ ΤΟΥ ΣΤΡΕΣ ΣΤΟΝ ΕΡΓΑΣΙΑΚΟ ΧΩΡΟ</dc:title>
  <dc:creator>ASPIDA</dc:creator>
  <cp:lastModifiedBy>Paris Lianos</cp:lastModifiedBy>
  <cp:revision>165</cp:revision>
  <dcterms:created xsi:type="dcterms:W3CDTF">2015-04-14T08:43:45Z</dcterms:created>
  <dcterms:modified xsi:type="dcterms:W3CDTF">2015-05-04T12:06:38Z</dcterms:modified>
</cp:coreProperties>
</file>